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1.xml" ContentType="application/vnd.openxmlformats-officedocument.presentationml.comments+xml"/>
  <Override PartName="/ppt/notesSlides/notesSlide30.xml" ContentType="application/vnd.openxmlformats-officedocument.presentationml.notesSlide+xml"/>
  <Override PartName="/ppt/comments/comment2.xml" ContentType="application/vnd.openxmlformats-officedocument.presentationml.comments+xml"/>
  <Override PartName="/ppt/notesSlides/notesSlide31.xml" ContentType="application/vnd.openxmlformats-officedocument.presentationml.notesSlide+xml"/>
  <Override PartName="/ppt/comments/comment3.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5"/>
  </p:sldMasterIdLst>
  <p:notesMasterIdLst>
    <p:notesMasterId r:id="rId74"/>
  </p:notesMasterIdLst>
  <p:handoutMasterIdLst>
    <p:handoutMasterId r:id="rId75"/>
  </p:handoutMasterIdLst>
  <p:sldIdLst>
    <p:sldId id="257" r:id="rId6"/>
    <p:sldId id="270" r:id="rId7"/>
    <p:sldId id="263" r:id="rId8"/>
    <p:sldId id="325" r:id="rId9"/>
    <p:sldId id="319" r:id="rId10"/>
    <p:sldId id="328" r:id="rId11"/>
    <p:sldId id="347" r:id="rId12"/>
    <p:sldId id="327" r:id="rId13"/>
    <p:sldId id="329" r:id="rId14"/>
    <p:sldId id="320" r:id="rId15"/>
    <p:sldId id="350" r:id="rId16"/>
    <p:sldId id="321" r:id="rId17"/>
    <p:sldId id="335" r:id="rId18"/>
    <p:sldId id="331" r:id="rId19"/>
    <p:sldId id="333" r:id="rId20"/>
    <p:sldId id="334" r:id="rId21"/>
    <p:sldId id="336" r:id="rId22"/>
    <p:sldId id="332" r:id="rId23"/>
    <p:sldId id="348" r:id="rId24"/>
    <p:sldId id="351" r:id="rId25"/>
    <p:sldId id="352" r:id="rId26"/>
    <p:sldId id="349" r:id="rId27"/>
    <p:sldId id="353" r:id="rId28"/>
    <p:sldId id="354" r:id="rId29"/>
    <p:sldId id="330" r:id="rId30"/>
    <p:sldId id="355" r:id="rId31"/>
    <p:sldId id="356" r:id="rId32"/>
    <p:sldId id="341" r:id="rId33"/>
    <p:sldId id="358" r:id="rId34"/>
    <p:sldId id="359" r:id="rId35"/>
    <p:sldId id="340" r:id="rId36"/>
    <p:sldId id="326" r:id="rId37"/>
    <p:sldId id="342" r:id="rId38"/>
    <p:sldId id="337" r:id="rId39"/>
    <p:sldId id="360" r:id="rId40"/>
    <p:sldId id="364" r:id="rId41"/>
    <p:sldId id="322" r:id="rId42"/>
    <p:sldId id="365" r:id="rId43"/>
    <p:sldId id="366" r:id="rId44"/>
    <p:sldId id="367" r:id="rId45"/>
    <p:sldId id="361" r:id="rId46"/>
    <p:sldId id="368" r:id="rId47"/>
    <p:sldId id="369" r:id="rId48"/>
    <p:sldId id="343" r:id="rId49"/>
    <p:sldId id="345" r:id="rId50"/>
    <p:sldId id="371" r:id="rId51"/>
    <p:sldId id="373" r:id="rId52"/>
    <p:sldId id="374" r:id="rId53"/>
    <p:sldId id="370" r:id="rId54"/>
    <p:sldId id="346" r:id="rId55"/>
    <p:sldId id="375" r:id="rId56"/>
    <p:sldId id="323" r:id="rId57"/>
    <p:sldId id="379" r:id="rId58"/>
    <p:sldId id="376" r:id="rId59"/>
    <p:sldId id="382" r:id="rId60"/>
    <p:sldId id="377" r:id="rId61"/>
    <p:sldId id="378" r:id="rId62"/>
    <p:sldId id="380" r:id="rId63"/>
    <p:sldId id="381" r:id="rId64"/>
    <p:sldId id="344" r:id="rId65"/>
    <p:sldId id="324" r:id="rId66"/>
    <p:sldId id="383" r:id="rId67"/>
    <p:sldId id="384" r:id="rId68"/>
    <p:sldId id="385" r:id="rId69"/>
    <p:sldId id="387" r:id="rId70"/>
    <p:sldId id="266" r:id="rId71"/>
    <p:sldId id="280" r:id="rId72"/>
    <p:sldId id="271" r:id="rId73"/>
  </p:sldIdLst>
  <p:sldSz cx="12192000" cy="6858000"/>
  <p:notesSz cx="6858000" cy="9144000"/>
  <p:embeddedFontLst>
    <p:embeddedFont>
      <p:font typeface="Bradley Hand ITC" panose="03070402050302030203" pitchFamily="66" charset="0"/>
      <p:regular r:id="rId76"/>
    </p:embeddedFont>
    <p:embeddedFont>
      <p:font typeface="Calibri" panose="020F0502020204030204" pitchFamily="34" charset="0"/>
      <p:regular r:id="rId77"/>
      <p:bold r:id="rId78"/>
      <p:italic r:id="rId79"/>
      <p:boldItalic r:id="rId80"/>
    </p:embeddedFont>
    <p:embeddedFont>
      <p:font typeface="Calibri Light" panose="020F0302020204030204" pitchFamily="34" charset="0"/>
      <p:regular r:id="rId81"/>
      <p:italic r:id="rId82"/>
    </p:embeddedFont>
    <p:embeddedFont>
      <p:font typeface="Segoe UI" panose="020B0502040204020203" pitchFamily="34" charset="0"/>
      <p:regular r:id="rId83"/>
      <p:bold r:id="rId84"/>
      <p:italic r:id="rId85"/>
      <p:boldItalic r:id="rId86"/>
    </p:embeddedFont>
    <p:embeddedFont>
      <p:font typeface="Segoe UI Light" panose="020B0502040204020203" pitchFamily="34" charset="0"/>
      <p:regular r:id="rId87"/>
      <p:italic r:id="rId88"/>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h BOUTER" initials="SB" lastIdx="9" clrIdx="0">
    <p:extLst>
      <p:ext uri="{19B8F6BF-5375-455C-9EA6-DF929625EA0E}">
        <p15:presenceInfo xmlns:p15="http://schemas.microsoft.com/office/powerpoint/2012/main" userId="S-1-5-21-1801674531-1897051121-839522115-8424" providerId="AD"/>
      </p:ext>
    </p:extLst>
  </p:cmAuthor>
  <p:cmAuthor id="2" name="Thierry RICHARD" initials="TR" lastIdx="1" clrIdx="1">
    <p:extLst>
      <p:ext uri="{19B8F6BF-5375-455C-9EA6-DF929625EA0E}">
        <p15:presenceInfo xmlns:p15="http://schemas.microsoft.com/office/powerpoint/2012/main" userId="Thierry RICHARD" providerId="None"/>
      </p:ext>
    </p:extLst>
  </p:cmAuthor>
  <p:cmAuthor id="3" name="RICHARD Thierry Admin" initials="RTA" lastIdx="3" clrIdx="2">
    <p:extLst>
      <p:ext uri="{19B8F6BF-5375-455C-9EA6-DF929625EA0E}">
        <p15:presenceInfo xmlns:p15="http://schemas.microsoft.com/office/powerpoint/2012/main" userId="RICHARD Thierry Admin" providerId="None"/>
      </p:ext>
    </p:extLst>
  </p:cmAuthor>
  <p:cmAuthor id="4" name="Arnaud Mainbourg" initials="AM" lastIdx="21" clrIdx="3">
    <p:extLst>
      <p:ext uri="{19B8F6BF-5375-455C-9EA6-DF929625EA0E}">
        <p15:presenceInfo xmlns:p15="http://schemas.microsoft.com/office/powerpoint/2012/main" userId="ff8078625e7c2b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14A9"/>
    <a:srgbClr val="03AFC1"/>
    <a:srgbClr val="08BC80"/>
    <a:srgbClr val="348899"/>
    <a:srgbClr val="959E9E"/>
    <a:srgbClr val="962D3E"/>
    <a:srgbClr val="2F3240"/>
    <a:srgbClr val="ACCFCC"/>
    <a:srgbClr val="00899C"/>
    <a:srgbClr val="3436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4" autoAdjust="0"/>
    <p:restoredTop sz="88972" autoAdjust="0"/>
  </p:normalViewPr>
  <p:slideViewPr>
    <p:cSldViewPr snapToGrid="0">
      <p:cViewPr varScale="1">
        <p:scale>
          <a:sx n="98" d="100"/>
          <a:sy n="98" d="100"/>
        </p:scale>
        <p:origin x="702" y="9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51" d="100"/>
          <a:sy n="51" d="100"/>
        </p:scale>
        <p:origin x="2712"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9.fntdata"/><Relationship Id="rId89" Type="http://schemas.openxmlformats.org/officeDocument/2006/relationships/commentAuthors" Target="commentAuthor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notesMaster" Target="notesMasters/notesMaster1.xml"/><Relationship Id="rId79" Type="http://schemas.openxmlformats.org/officeDocument/2006/relationships/font" Target="fonts/font4.fntdata"/><Relationship Id="rId5" Type="http://schemas.openxmlformats.org/officeDocument/2006/relationships/slideMaster" Target="slideMasters/slideMaster1.xml"/><Relationship Id="rId90" Type="http://schemas.openxmlformats.org/officeDocument/2006/relationships/presProps" Target="pres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font" Target="fonts/font5.fntdata"/><Relationship Id="rId85" Type="http://schemas.openxmlformats.org/officeDocument/2006/relationships/font" Target="fonts/font10.fntdata"/><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handoutMaster" Target="handoutMasters/handout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12.fntdata"/><Relationship Id="rId61" Type="http://schemas.openxmlformats.org/officeDocument/2006/relationships/slide" Target="slides/slide56.xml"/><Relationship Id="rId82" Type="http://schemas.openxmlformats.org/officeDocument/2006/relationships/font" Target="fonts/font7.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2.fntdata"/></Relationships>
</file>

<file path=ppt/comments/comment1.xml><?xml version="1.0" encoding="utf-8"?>
<p:cmLst xmlns:a="http://schemas.openxmlformats.org/drawingml/2006/main" xmlns:r="http://schemas.openxmlformats.org/officeDocument/2006/relationships" xmlns:p="http://schemas.openxmlformats.org/presentationml/2006/main">
  <p:cm authorId="4" dt="2018-12-12T16:05:01.503" idx="8">
    <p:pos x="3715" y="3523"/>
    <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18-12-12T16:05:13.059" idx="9">
    <p:pos x="3389" y="2638"/>
    <p:text>Ne parle-t-on pas d'"observateur" ?</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18-12-12T16:05:29.868" idx="10">
    <p:pos x="4775" y="2312"/>
    <p:text>Ne parle-t-on pas d'"observateur" ?</p:text>
    <p:extLst>
      <p:ext uri="{C676402C-5697-4E1C-873F-D02D1690AC5C}">
        <p15:threadingInfo xmlns:p15="http://schemas.microsoft.com/office/powerpoint/2012/main" timeZoneBias="-60"/>
      </p:ext>
    </p:extLst>
  </p:cm>
  <p:cm authorId="4" dt="2018-12-12T16:06:02.023" idx="11">
    <p:pos x="3723" y="2529"/>
    <p:text>Idem</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4" dt="2018-12-12T16:11:11.886" idx="16">
    <p:pos x="2738" y="1386"/>
    <p:text>Ne parle-t-on pas d'"observateur" ?</p:text>
    <p:extLst>
      <p:ext uri="{C676402C-5697-4E1C-873F-D02D1690AC5C}">
        <p15:threadingInfo xmlns:p15="http://schemas.microsoft.com/office/powerpoint/2012/main" timeZoneBias="-60"/>
      </p:ext>
    </p:extLst>
  </p:cm>
  <p:cm authorId="4" dt="2018-12-12T16:11:49.905" idx="17">
    <p:pos x="4959" y="3172"/>
    <p:text>Ah, peut-être est-ce bien "observateur" alors ? :)</p:text>
    <p:extLst>
      <p:ext uri="{C676402C-5697-4E1C-873F-D02D1690AC5C}">
        <p15:threadingInfo xmlns:p15="http://schemas.microsoft.com/office/powerpoint/2012/main" timeZoneBias="-60"/>
      </p:ext>
    </p:extLst>
  </p:cm>
  <p:cm authorId="4" dt="2018-12-12T16:12:45.670" idx="18">
    <p:pos x="5192" y="2563"/>
    <p:text>"me" ou "m'a" ?</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4" dt="2018-12-12T16:14:08.197" idx="21">
    <p:pos x="6920" y="718"/>
    <p:text>Cela ne correspond pas aux objectifs définis en début de module. Est-ce bien correct ?</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8EB9EB-B186-4F9A-9F85-BBB1D65C7589}" type="datetimeFigureOut">
              <a:rPr lang="fr-FR" smtClean="0"/>
              <a:t>10/01/2019</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11C90E-7C5C-4FC7-8E56-A2E921698B81}" type="slidenum">
              <a:rPr lang="fr-FR" smtClean="0"/>
              <a:t>‹N°›</a:t>
            </a:fld>
            <a:endParaRPr lang="fr-FR"/>
          </a:p>
        </p:txBody>
      </p:sp>
    </p:spTree>
    <p:extLst>
      <p:ext uri="{BB962C8B-B14F-4D97-AF65-F5344CB8AC3E}">
        <p14:creationId xmlns:p14="http://schemas.microsoft.com/office/powerpoint/2010/main" val="162249085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BDECB-E14E-459C-896C-A883D5960C42}" type="datetimeFigureOut">
              <a:rPr lang="fr-FR" smtClean="0"/>
              <a:t>10/01/2019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CA5B4E-61E0-4854-9785-88AF627D622D}" type="slidenum">
              <a:rPr lang="fr-FR" smtClean="0"/>
              <a:t>‹N°›</a:t>
            </a:fld>
            <a:endParaRPr lang="fr-FR"/>
          </a:p>
        </p:txBody>
      </p:sp>
    </p:spTree>
    <p:extLst>
      <p:ext uri="{BB962C8B-B14F-4D97-AF65-F5344CB8AC3E}">
        <p14:creationId xmlns:p14="http://schemas.microsoft.com/office/powerpoint/2010/main" val="346780583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ngular.io/api/common/CommonModule"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angular.io/api/core/NgModule#exports" TargetMode="External"/><Relationship Id="rId5" Type="http://schemas.openxmlformats.org/officeDocument/2006/relationships/hyperlink" Target="https://angular.io/api/core/NgModule" TargetMode="External"/><Relationship Id="rId4" Type="http://schemas.openxmlformats.org/officeDocument/2006/relationships/hyperlink" Target="https://angular.io/api/core/ApplicationModul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722182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sont les éléments centraux. Il est possible de développer une application en utilisant que des composants et des </a:t>
            </a:r>
            <a:r>
              <a:rPr lang="fr-FR" dirty="0" err="1"/>
              <a:t>templates</a:t>
            </a:r>
            <a:r>
              <a:rPr lang="fr-FR" dirty="0"/>
              <a:t>.</a:t>
            </a:r>
          </a:p>
        </p:txBody>
      </p:sp>
    </p:spTree>
    <p:extLst>
      <p:ext uri="{BB962C8B-B14F-4D97-AF65-F5344CB8AC3E}">
        <p14:creationId xmlns:p14="http://schemas.microsoft.com/office/powerpoint/2010/main" val="3184188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liaison de données est donc un sujet </a:t>
            </a:r>
            <a:r>
              <a:rPr lang="fr-FR" dirty="0" err="1"/>
              <a:t>incontrounable</a:t>
            </a:r>
            <a:r>
              <a:rPr lang="fr-FR" dirty="0"/>
              <a:t>.</a:t>
            </a:r>
          </a:p>
          <a:p>
            <a:r>
              <a:rPr lang="fr-FR" dirty="0"/>
              <a:t>Il existe différents mécanismes de liaison pour différentes situations.</a:t>
            </a:r>
          </a:p>
        </p:txBody>
      </p:sp>
    </p:spTree>
    <p:extLst>
      <p:ext uri="{BB962C8B-B14F-4D97-AF65-F5344CB8AC3E}">
        <p14:creationId xmlns:p14="http://schemas.microsoft.com/office/powerpoint/2010/main" val="3722405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verrons plus tard les propriétés </a:t>
            </a:r>
            <a:r>
              <a:rPr lang="fr-FR" dirty="0" err="1"/>
              <a:t>Angular</a:t>
            </a:r>
            <a:r>
              <a:rPr lang="fr-FR" dirty="0"/>
              <a:t> pouvant exister</a:t>
            </a:r>
          </a:p>
          <a:p>
            <a:endParaRPr lang="fr-FR" dirty="0"/>
          </a:p>
        </p:txBody>
      </p:sp>
    </p:spTree>
    <p:extLst>
      <p:ext uri="{BB962C8B-B14F-4D97-AF65-F5344CB8AC3E}">
        <p14:creationId xmlns:p14="http://schemas.microsoft.com/office/powerpoint/2010/main" val="644992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661582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Commencer par monter le fonctionnement du composant créer par défaut sans rien modifier.</a:t>
            </a:r>
          </a:p>
          <a:p>
            <a:r>
              <a:rPr lang="fr-FR" dirty="0"/>
              <a:t>Ensuite faire des exemples pour chaque type de liaison.</a:t>
            </a:r>
          </a:p>
        </p:txBody>
      </p:sp>
    </p:spTree>
    <p:extLst>
      <p:ext uri="{BB962C8B-B14F-4D97-AF65-F5344CB8AC3E}">
        <p14:creationId xmlns:p14="http://schemas.microsoft.com/office/powerpoint/2010/main" val="2131131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Nécessiter de faire communiquer les composants </a:t>
            </a:r>
            <a:r>
              <a:rPr lang="fr-FR" dirty="0" err="1"/>
              <a:t>entre-eux</a:t>
            </a:r>
            <a:r>
              <a:rPr lang="fr-FR" dirty="0"/>
              <a:t>!</a:t>
            </a:r>
          </a:p>
          <a:p>
            <a:endParaRPr lang="fr-FR" dirty="0"/>
          </a:p>
        </p:txBody>
      </p:sp>
    </p:spTree>
    <p:extLst>
      <p:ext uri="{BB962C8B-B14F-4D97-AF65-F5344CB8AC3E}">
        <p14:creationId xmlns:p14="http://schemas.microsoft.com/office/powerpoint/2010/main" val="4189506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Commencer par monter le fonctionnement du composant créer par défaut sans rien modifier.</a:t>
            </a:r>
          </a:p>
          <a:p>
            <a:r>
              <a:rPr lang="fr-FR" dirty="0"/>
              <a:t>Ensuite faire des exemples pour chaque type de liaison.</a:t>
            </a:r>
          </a:p>
        </p:txBody>
      </p:sp>
    </p:spTree>
    <p:extLst>
      <p:ext uri="{BB962C8B-B14F-4D97-AF65-F5344CB8AC3E}">
        <p14:creationId xmlns:p14="http://schemas.microsoft.com/office/powerpoint/2010/main" val="3636940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856714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Combinaison possible d’un </a:t>
            </a:r>
            <a:r>
              <a:rPr lang="fr-FR" dirty="0" err="1"/>
              <a:t>NgIf</a:t>
            </a:r>
            <a:r>
              <a:rPr lang="fr-FR" dirty="0"/>
              <a:t> et d’un </a:t>
            </a:r>
            <a:r>
              <a:rPr lang="fr-FR" dirty="0" err="1"/>
              <a:t>NgFor</a:t>
            </a:r>
            <a:r>
              <a:rPr lang="fr-FR" dirty="0"/>
              <a:t>.</a:t>
            </a:r>
          </a:p>
        </p:txBody>
      </p:sp>
    </p:spTree>
    <p:extLst>
      <p:ext uri="{BB962C8B-B14F-4D97-AF65-F5344CB8AC3E}">
        <p14:creationId xmlns:p14="http://schemas.microsoft.com/office/powerpoint/2010/main" val="2093053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Combinaison possible d’un </a:t>
            </a:r>
            <a:r>
              <a:rPr lang="fr-FR" dirty="0" err="1"/>
              <a:t>NgIf</a:t>
            </a:r>
            <a:r>
              <a:rPr lang="fr-FR" dirty="0"/>
              <a:t> et d’un </a:t>
            </a:r>
            <a:r>
              <a:rPr lang="fr-FR" dirty="0" err="1"/>
              <a:t>NgFor</a:t>
            </a:r>
            <a:r>
              <a:rPr lang="fr-FR" dirty="0"/>
              <a:t>.</a:t>
            </a:r>
          </a:p>
        </p:txBody>
      </p:sp>
    </p:spTree>
    <p:extLst>
      <p:ext uri="{BB962C8B-B14F-4D97-AF65-F5344CB8AC3E}">
        <p14:creationId xmlns:p14="http://schemas.microsoft.com/office/powerpoint/2010/main" val="2672149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https://github.com/angular/angular-cli</a:t>
            </a:r>
          </a:p>
        </p:txBody>
      </p:sp>
    </p:spTree>
    <p:extLst>
      <p:ext uri="{BB962C8B-B14F-4D97-AF65-F5344CB8AC3E}">
        <p14:creationId xmlns:p14="http://schemas.microsoft.com/office/powerpoint/2010/main" val="407705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Combinaison possible d’un </a:t>
            </a:r>
            <a:r>
              <a:rPr lang="fr-FR" dirty="0" err="1"/>
              <a:t>NgSwitch</a:t>
            </a:r>
            <a:r>
              <a:rPr lang="fr-FR" dirty="0"/>
              <a:t> et d’un </a:t>
            </a:r>
            <a:r>
              <a:rPr lang="fr-FR" dirty="0" err="1"/>
              <a:t>NgFor</a:t>
            </a:r>
            <a:r>
              <a:rPr lang="fr-FR" dirty="0"/>
              <a:t>.</a:t>
            </a:r>
          </a:p>
        </p:txBody>
      </p:sp>
    </p:spTree>
    <p:extLst>
      <p:ext uri="{BB962C8B-B14F-4D97-AF65-F5344CB8AC3E}">
        <p14:creationId xmlns:p14="http://schemas.microsoft.com/office/powerpoint/2010/main" val="3027808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ngModel</a:t>
            </a:r>
            <a:r>
              <a:rPr lang="fr-FR" dirty="0"/>
              <a:t> est une directive. </a:t>
            </a:r>
          </a:p>
          <a:p>
            <a:r>
              <a:rPr lang="fr-FR" dirty="0"/>
              <a:t>Elle est utilisé pour la liaison </a:t>
            </a:r>
            <a:r>
              <a:rPr lang="fr-FR" dirty="0" err="1"/>
              <a:t>bi-directionnelle</a:t>
            </a:r>
            <a:r>
              <a:rPr lang="fr-FR" dirty="0"/>
              <a:t>.</a:t>
            </a:r>
          </a:p>
          <a:p>
            <a:r>
              <a:rPr lang="fr-FR" dirty="0"/>
              <a:t>Je vous renvoie sur la vidéo traitant des liaisons de données pour en savoir plus.</a:t>
            </a:r>
          </a:p>
        </p:txBody>
      </p:sp>
    </p:spTree>
    <p:extLst>
      <p:ext uri="{BB962C8B-B14F-4D97-AF65-F5344CB8AC3E}">
        <p14:creationId xmlns:p14="http://schemas.microsoft.com/office/powerpoint/2010/main" val="1338860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783765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9349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composants sont des contrôleurs frontaux.</a:t>
            </a:r>
          </a:p>
          <a:p>
            <a:r>
              <a:rPr lang="fr-FR" dirty="0"/>
              <a:t>Ils ne gèrent l’interface et les actions utilisateurs.</a:t>
            </a:r>
          </a:p>
          <a:p>
            <a:endParaRPr lang="fr-FR" dirty="0"/>
          </a:p>
          <a:p>
            <a:endParaRPr lang="fr-FR" dirty="0"/>
          </a:p>
        </p:txBody>
      </p:sp>
    </p:spTree>
    <p:extLst>
      <p:ext uri="{BB962C8B-B14F-4D97-AF65-F5344CB8AC3E}">
        <p14:creationId xmlns:p14="http://schemas.microsoft.com/office/powerpoint/2010/main" val="1021917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 défaut crée le service dans le répertoire src/app.</a:t>
            </a:r>
          </a:p>
          <a:p>
            <a:r>
              <a:rPr lang="fr-FR" dirty="0"/>
              <a:t>Si on veut qu’il le crée autre part (src/app/services), il faut se positionner sur ce répertoire pour exécuter la commande.</a:t>
            </a:r>
          </a:p>
          <a:p>
            <a:endParaRPr lang="fr-FR" dirty="0"/>
          </a:p>
          <a:p>
            <a:r>
              <a:rPr lang="fr-FR" dirty="0"/>
              <a:t>Un service n’est pas créé par le développeur. </a:t>
            </a:r>
            <a:r>
              <a:rPr lang="fr-FR" dirty="0" err="1"/>
              <a:t>Angular</a:t>
            </a:r>
            <a:r>
              <a:rPr lang="fr-FR" dirty="0"/>
              <a:t> l’injecte lorsque c’est nécessaire.</a:t>
            </a:r>
          </a:p>
          <a:p>
            <a:r>
              <a:rPr lang="fr-FR" dirty="0"/>
              <a:t>C’est pourquoi l’annotation @Injectable est présente.</a:t>
            </a:r>
          </a:p>
          <a:p>
            <a:r>
              <a:rPr lang="fr-FR" dirty="0"/>
              <a:t>L’attribut </a:t>
            </a:r>
            <a:r>
              <a:rPr lang="fr-FR" dirty="0" err="1"/>
              <a:t>providedIn</a:t>
            </a:r>
            <a:r>
              <a:rPr lang="fr-FR" dirty="0"/>
              <a:t> permet de définir le fournisseur (provider) de services associés.</a:t>
            </a:r>
          </a:p>
          <a:p>
            <a:r>
              <a:rPr lang="fr-FR" dirty="0"/>
              <a:t>Ici, le fournisseur est ‘root’.</a:t>
            </a:r>
          </a:p>
          <a:p>
            <a:r>
              <a:rPr lang="fr-FR" dirty="0"/>
              <a:t>Dans ce cas de figure, le service est disponible sur pour l’ensemble des composants et des services de votre application.</a:t>
            </a:r>
          </a:p>
          <a:p>
            <a:r>
              <a:rPr lang="fr-FR" dirty="0"/>
              <a:t>Il n’y aura qu’une seule instance de ce service disponible et partagée par l’ensemble des éléments en ayant besoin.</a:t>
            </a:r>
          </a:p>
          <a:p>
            <a:endParaRPr lang="fr-FR" dirty="0"/>
          </a:p>
          <a:p>
            <a:endParaRPr lang="fr-FR" dirty="0"/>
          </a:p>
          <a:p>
            <a:endParaRPr lang="fr-FR" dirty="0"/>
          </a:p>
          <a:p>
            <a:endParaRPr lang="fr-FR" dirty="0"/>
          </a:p>
          <a:p>
            <a:endParaRPr lang="fr-FR" dirty="0"/>
          </a:p>
        </p:txBody>
      </p:sp>
    </p:spTree>
    <p:extLst>
      <p:ext uri="{BB962C8B-B14F-4D97-AF65-F5344CB8AC3E}">
        <p14:creationId xmlns:p14="http://schemas.microsoft.com/office/powerpoint/2010/main" val="703839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ce cas de figure, une unique instance de ce service est disponible pour l’ensemble des composants associée à ce module.</a:t>
            </a:r>
          </a:p>
          <a:p>
            <a:endParaRPr lang="fr-FR" dirty="0"/>
          </a:p>
        </p:txBody>
      </p:sp>
    </p:spTree>
    <p:extLst>
      <p:ext uri="{BB962C8B-B14F-4D97-AF65-F5344CB8AC3E}">
        <p14:creationId xmlns:p14="http://schemas.microsoft.com/office/powerpoint/2010/main" val="2610512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ce cas de figure, une unique instance de ce service est disponible pour l’ensemble des composants associée à ce module.</a:t>
            </a:r>
          </a:p>
          <a:p>
            <a:endParaRPr lang="fr-FR" dirty="0"/>
          </a:p>
        </p:txBody>
      </p:sp>
    </p:spTree>
    <p:extLst>
      <p:ext uri="{BB962C8B-B14F-4D97-AF65-F5344CB8AC3E}">
        <p14:creationId xmlns:p14="http://schemas.microsoft.com/office/powerpoint/2010/main" val="40623348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a:t>
            </a:r>
            <a:r>
              <a:rPr lang="fr-FR" dirty="0" err="1"/>
              <a:t>angular</a:t>
            </a:r>
            <a:r>
              <a:rPr lang="fr-FR" dirty="0"/>
              <a:t> qui crée et gère les instances des services.</a:t>
            </a:r>
          </a:p>
          <a:p>
            <a:r>
              <a:rPr lang="fr-FR" dirty="0"/>
              <a:t>Il suffit de l’injecter dans le </a:t>
            </a:r>
            <a:r>
              <a:rPr lang="fr-FR" dirty="0" err="1"/>
              <a:t>contructeur</a:t>
            </a:r>
            <a:endParaRPr lang="fr-FR" dirty="0"/>
          </a:p>
        </p:txBody>
      </p:sp>
    </p:spTree>
    <p:extLst>
      <p:ext uri="{BB962C8B-B14F-4D97-AF65-F5344CB8AC3E}">
        <p14:creationId xmlns:p14="http://schemas.microsoft.com/office/powerpoint/2010/main" val="2097980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26496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avoir la dernière version de </a:t>
            </a:r>
            <a:r>
              <a:rPr lang="fr-FR" dirty="0" err="1"/>
              <a:t>npm</a:t>
            </a:r>
            <a:r>
              <a:rPr lang="fr-FR" dirty="0"/>
              <a:t>, il faut exécuter la commande : </a:t>
            </a:r>
            <a:r>
              <a:rPr lang="fr-FR" dirty="0" err="1"/>
              <a:t>npm</a:t>
            </a:r>
            <a:r>
              <a:rPr lang="fr-FR" dirty="0"/>
              <a:t> –g </a:t>
            </a:r>
            <a:r>
              <a:rPr lang="fr-FR" dirty="0" err="1"/>
              <a:t>install</a:t>
            </a:r>
            <a:r>
              <a:rPr lang="fr-FR" dirty="0"/>
              <a:t> </a:t>
            </a:r>
            <a:r>
              <a:rPr lang="fr-FR" dirty="0" err="1"/>
              <a:t>npm@latest</a:t>
            </a:r>
            <a:endParaRPr lang="fr-FR" dirty="0"/>
          </a:p>
          <a:p>
            <a:endParaRPr lang="fr-FR" dirty="0"/>
          </a:p>
          <a:p>
            <a:r>
              <a:rPr lang="fr-FR" dirty="0" err="1"/>
              <a:t>Angular</a:t>
            </a:r>
            <a:r>
              <a:rPr lang="fr-FR" dirty="0"/>
              <a:t> dépend de packages accessibles au travers de </a:t>
            </a:r>
            <a:r>
              <a:rPr lang="fr-FR" dirty="0" err="1"/>
              <a:t>npm</a:t>
            </a:r>
            <a:r>
              <a:rPr lang="fr-FR" dirty="0"/>
              <a:t>.</a:t>
            </a:r>
          </a:p>
          <a:p>
            <a:r>
              <a:rPr lang="fr-FR" dirty="0"/>
              <a:t>Le principal élément est </a:t>
            </a:r>
            <a:r>
              <a:rPr lang="fr-FR" dirty="0" err="1"/>
              <a:t>Angular</a:t>
            </a:r>
            <a:r>
              <a:rPr lang="fr-FR" dirty="0"/>
              <a:t> CLI (command line interface) un outil permettant de créer des projets </a:t>
            </a:r>
            <a:r>
              <a:rPr lang="fr-FR" dirty="0" err="1"/>
              <a:t>angular</a:t>
            </a:r>
            <a:r>
              <a:rPr lang="fr-FR" dirty="0"/>
              <a:t>, de les tester et de gérer leur dépendances.</a:t>
            </a:r>
          </a:p>
          <a:p>
            <a:endParaRPr lang="fr-FR" dirty="0"/>
          </a:p>
          <a:p>
            <a:r>
              <a:rPr lang="fr-FR" dirty="0"/>
              <a:t>Installation globale sur le poste pour l’ensemble des projets.</a:t>
            </a:r>
          </a:p>
          <a:p>
            <a:r>
              <a:rPr lang="fr-FR" dirty="0"/>
              <a:t>Si –g n’est pas précisé, l’installation ne se fait que pour le répertoire courant.</a:t>
            </a:r>
          </a:p>
          <a:p>
            <a:endParaRPr lang="fr-FR" dirty="0"/>
          </a:p>
        </p:txBody>
      </p:sp>
    </p:spTree>
    <p:extLst>
      <p:ext uri="{BB962C8B-B14F-4D97-AF65-F5344CB8AC3E}">
        <p14:creationId xmlns:p14="http://schemas.microsoft.com/office/powerpoint/2010/main" val="1385097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L’écoute dure dans le temps à l’inverse des promesses qui sont à usage unique.</a:t>
            </a:r>
          </a:p>
        </p:txBody>
      </p:sp>
    </p:spTree>
    <p:extLst>
      <p:ext uri="{BB962C8B-B14F-4D97-AF65-F5344CB8AC3E}">
        <p14:creationId xmlns:p14="http://schemas.microsoft.com/office/powerpoint/2010/main" val="3549759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77428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4065032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4108293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5155712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058209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849378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Angular</a:t>
            </a:r>
            <a:r>
              <a:rPr lang="fr-FR" dirty="0"/>
              <a:t> CLI est utilisable au travers de la commande « </a:t>
            </a:r>
            <a:r>
              <a:rPr lang="fr-FR" dirty="0" err="1"/>
              <a:t>ng</a:t>
            </a:r>
            <a:r>
              <a:rPr lang="fr-FR" dirty="0"/>
              <a:t> ».</a:t>
            </a:r>
          </a:p>
          <a:p>
            <a:r>
              <a:rPr lang="fr-FR" dirty="0"/>
              <a:t>Voici les options disponibles pour cette commande en tapant « </a:t>
            </a:r>
            <a:r>
              <a:rPr lang="fr-FR" dirty="0" err="1"/>
              <a:t>ng</a:t>
            </a:r>
            <a:r>
              <a:rPr lang="fr-FR" dirty="0"/>
              <a:t> –help ».</a:t>
            </a:r>
          </a:p>
          <a:p>
            <a:r>
              <a:rPr lang="fr-FR" dirty="0"/>
              <a:t>Observez notamment les options : </a:t>
            </a:r>
            <a:r>
              <a:rPr lang="fr-FR" dirty="0" err="1"/>
              <a:t>build</a:t>
            </a:r>
            <a:r>
              <a:rPr lang="fr-FR" dirty="0"/>
              <a:t>, </a:t>
            </a:r>
            <a:r>
              <a:rPr lang="fr-FR" dirty="0" err="1"/>
              <a:t>generate</a:t>
            </a:r>
            <a:r>
              <a:rPr lang="fr-FR" dirty="0"/>
              <a:t>, new et serve. Ce seront les principales commandes utilisées pendant ce cours.</a:t>
            </a:r>
          </a:p>
        </p:txBody>
      </p:sp>
    </p:spTree>
    <p:extLst>
      <p:ext uri="{BB962C8B-B14F-4D97-AF65-F5344CB8AC3E}">
        <p14:creationId xmlns:p14="http://schemas.microsoft.com/office/powerpoint/2010/main" val="2634120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Angular</a:t>
            </a:r>
            <a:r>
              <a:rPr lang="fr-FR" dirty="0"/>
              <a:t> CLI est utilisable au travers de la commande « </a:t>
            </a:r>
            <a:r>
              <a:rPr lang="fr-FR" dirty="0" err="1"/>
              <a:t>ng</a:t>
            </a:r>
            <a:r>
              <a:rPr lang="fr-FR" dirty="0"/>
              <a:t> ».</a:t>
            </a:r>
          </a:p>
          <a:p>
            <a:r>
              <a:rPr lang="fr-FR" dirty="0"/>
              <a:t>Voici les options disponibles pour cette commande en tapant « </a:t>
            </a:r>
            <a:r>
              <a:rPr lang="fr-FR" dirty="0" err="1"/>
              <a:t>ng</a:t>
            </a:r>
            <a:r>
              <a:rPr lang="fr-FR" dirty="0"/>
              <a:t> –help ».</a:t>
            </a:r>
          </a:p>
          <a:p>
            <a:r>
              <a:rPr lang="fr-FR" dirty="0"/>
              <a:t>Observez notamment les options : </a:t>
            </a:r>
            <a:r>
              <a:rPr lang="fr-FR" dirty="0" err="1"/>
              <a:t>build</a:t>
            </a:r>
            <a:r>
              <a:rPr lang="fr-FR" dirty="0"/>
              <a:t>, </a:t>
            </a:r>
            <a:r>
              <a:rPr lang="fr-FR" dirty="0" err="1"/>
              <a:t>generate</a:t>
            </a:r>
            <a:r>
              <a:rPr lang="fr-FR" dirty="0"/>
              <a:t>, new et serve. Ce seront les principales commandes utilisées pendant ce cours.</a:t>
            </a:r>
          </a:p>
        </p:txBody>
      </p:sp>
    </p:spTree>
    <p:extLst>
      <p:ext uri="{BB962C8B-B14F-4D97-AF65-F5344CB8AC3E}">
        <p14:creationId xmlns:p14="http://schemas.microsoft.com/office/powerpoint/2010/main" val="2850219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E2e : test end to end ou de bout en bout en français. Permet de s’assurer que l’application fonctionne du point de vue de l’utilisateur. Nous n’aborderons pas ce sujet dans le cadre de ce cours.</a:t>
            </a:r>
          </a:p>
        </p:txBody>
      </p:sp>
    </p:spTree>
    <p:extLst>
      <p:ext uri="{BB962C8B-B14F-4D97-AF65-F5344CB8AC3E}">
        <p14:creationId xmlns:p14="http://schemas.microsoft.com/office/powerpoint/2010/main" val="2719179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ng</a:t>
            </a:r>
            <a:r>
              <a:rPr lang="fr-FR" dirty="0"/>
              <a:t> new </a:t>
            </a:r>
            <a:r>
              <a:rPr lang="fr-FR" dirty="0" err="1"/>
              <a:t>demo-angular</a:t>
            </a:r>
            <a:endParaRPr lang="fr-FR" dirty="0"/>
          </a:p>
          <a:p>
            <a:r>
              <a:rPr lang="fr-FR" dirty="0"/>
              <a:t>? No</a:t>
            </a:r>
          </a:p>
          <a:p>
            <a:r>
              <a:rPr lang="fr-FR" dirty="0"/>
              <a:t>? CSS</a:t>
            </a:r>
          </a:p>
          <a:p>
            <a:endParaRPr lang="fr-FR" dirty="0"/>
          </a:p>
          <a:p>
            <a:r>
              <a:rPr lang="fr-FR" dirty="0"/>
              <a:t>Attendre…</a:t>
            </a:r>
          </a:p>
          <a:p>
            <a:r>
              <a:rPr lang="fr-FR" dirty="0"/>
              <a:t>Projet créé!</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Ensuite ouvrir le projet avec </a:t>
            </a:r>
            <a:r>
              <a:rPr lang="fr-FR" dirty="0" err="1"/>
              <a:t>WebStorm</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Tree>
    <p:extLst>
      <p:ext uri="{BB962C8B-B14F-4D97-AF65-F5344CB8AC3E}">
        <p14:creationId xmlns:p14="http://schemas.microsoft.com/office/powerpoint/2010/main" val="2895056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Maintenant que l’environnement de travail est opérationnel, concentrons-nous sur le fonctionnement d’une application </a:t>
            </a:r>
            <a:r>
              <a:rPr lang="fr-FR" dirty="0" err="1"/>
              <a:t>angular</a:t>
            </a:r>
            <a:r>
              <a:rPr lang="fr-FR" dirty="0"/>
              <a:t>.</a:t>
            </a:r>
          </a:p>
          <a:p>
            <a:r>
              <a:rPr lang="fr-FR" dirty="0"/>
              <a:t>Un peu de vocabulaire pour commencer!</a:t>
            </a:r>
          </a:p>
        </p:txBody>
      </p:sp>
    </p:spTree>
    <p:extLst>
      <p:ext uri="{BB962C8B-B14F-4D97-AF65-F5344CB8AC3E}">
        <p14:creationId xmlns:p14="http://schemas.microsoft.com/office/powerpoint/2010/main" val="3642141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Maintenant que l’environnement de travail est opérationnel, concentrons-nous sur le fonctionnement d’une application </a:t>
            </a:r>
            <a:r>
              <a:rPr lang="fr-FR" dirty="0" err="1"/>
              <a:t>angular</a:t>
            </a:r>
            <a:r>
              <a:rPr lang="fr-FR" dirty="0"/>
              <a:t>.</a:t>
            </a:r>
          </a:p>
          <a:p>
            <a:r>
              <a:rPr lang="fr-FR" dirty="0"/>
              <a:t>Un peu de vocabulaire pour commencer!</a:t>
            </a:r>
          </a:p>
          <a:p>
            <a:endParaRPr lang="fr-FR" dirty="0"/>
          </a:p>
          <a:p>
            <a:r>
              <a:rPr lang="fr-FR" dirty="0" err="1"/>
              <a:t>BrowserModule</a:t>
            </a:r>
            <a:r>
              <a:rPr lang="fr-FR" dirty="0"/>
              <a:t> : </a:t>
            </a:r>
            <a:r>
              <a:rPr lang="en-US" sz="1200" b="0" i="0" u="none" strike="noStrike" kern="1200" dirty="0">
                <a:solidFill>
                  <a:schemeClr val="tx1"/>
                </a:solidFill>
                <a:effectLst/>
                <a:latin typeface="+mn-lt"/>
                <a:ea typeface="+mn-ea"/>
                <a:cs typeface="+mn-cs"/>
              </a:rPr>
              <a:t>Exports required infrastructure for all Angular apps. Included by defaults in all Angular apps created with the CLI </a:t>
            </a:r>
            <a:r>
              <a:rPr lang="en-US" dirty="0"/>
              <a:t>new</a:t>
            </a:r>
            <a:r>
              <a:rPr lang="en-US" sz="1200" b="0" i="0" u="none" strike="noStrike" kern="1200" dirty="0">
                <a:solidFill>
                  <a:schemeClr val="tx1"/>
                </a:solidFill>
                <a:effectLst/>
                <a:latin typeface="+mn-lt"/>
                <a:ea typeface="+mn-ea"/>
                <a:cs typeface="+mn-cs"/>
              </a:rPr>
              <a:t> command. Re-exports </a:t>
            </a:r>
            <a:r>
              <a:rPr lang="en-US" b="0" u="none" strike="noStrike" dirty="0" err="1">
                <a:effectLst/>
                <a:hlinkClick r:id="rId3"/>
              </a:rPr>
              <a:t>CommonModule</a:t>
            </a:r>
            <a:r>
              <a:rPr lang="en-US" sz="1200" b="0" i="0" u="none" strike="noStrike" kern="1200" dirty="0">
                <a:solidFill>
                  <a:schemeClr val="tx1"/>
                </a:solidFill>
                <a:effectLst/>
                <a:latin typeface="+mn-lt"/>
                <a:ea typeface="+mn-ea"/>
                <a:cs typeface="+mn-cs"/>
              </a:rPr>
              <a:t> and </a:t>
            </a:r>
            <a:r>
              <a:rPr lang="en-US" b="0" u="none" strike="noStrike" dirty="0" err="1">
                <a:effectLst/>
                <a:hlinkClick r:id="rId4"/>
              </a:rPr>
              <a:t>ApplicationModule</a:t>
            </a:r>
            <a:r>
              <a:rPr lang="en-US" sz="1200" b="0" i="0" u="none" strike="noStrike" kern="1200" dirty="0">
                <a:solidFill>
                  <a:schemeClr val="tx1"/>
                </a:solidFill>
                <a:effectLst/>
                <a:latin typeface="+mn-lt"/>
                <a:ea typeface="+mn-ea"/>
                <a:cs typeface="+mn-cs"/>
              </a:rPr>
              <a:t>, making their exports and providers available to all apps.</a:t>
            </a:r>
          </a:p>
          <a:p>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NgModule</a:t>
            </a:r>
            <a:r>
              <a:rPr lang="en-US" sz="1200" b="0" i="0" u="none" strike="noStrike" kern="1200" dirty="0">
                <a:solidFill>
                  <a:schemeClr val="tx1"/>
                </a:solidFill>
                <a:effectLst/>
                <a:latin typeface="+mn-lt"/>
                <a:ea typeface="+mn-ea"/>
                <a:cs typeface="+mn-cs"/>
              </a:rPr>
              <a:t> : An </a:t>
            </a:r>
            <a:r>
              <a:rPr lang="en-US" sz="1200" b="0" i="0" u="none" strike="noStrike" kern="1200" dirty="0" err="1">
                <a:solidFill>
                  <a:schemeClr val="tx1"/>
                </a:solidFill>
                <a:effectLst/>
                <a:latin typeface="+mn-lt"/>
                <a:ea typeface="+mn-ea"/>
                <a:cs typeface="+mn-cs"/>
              </a:rPr>
              <a:t>NgModule</a:t>
            </a:r>
            <a:r>
              <a:rPr lang="en-US" sz="1200" b="0" i="0" u="none" strike="noStrike" kern="1200" dirty="0">
                <a:solidFill>
                  <a:schemeClr val="tx1"/>
                </a:solidFill>
                <a:effectLst/>
                <a:latin typeface="+mn-lt"/>
                <a:ea typeface="+mn-ea"/>
                <a:cs typeface="+mn-cs"/>
              </a:rPr>
              <a:t> is a class marked by the </a:t>
            </a:r>
            <a:r>
              <a:rPr lang="en-US" dirty="0"/>
              <a:t>@</a:t>
            </a:r>
            <a:r>
              <a:rPr lang="en-US" b="0" u="none" strike="noStrike" dirty="0" err="1">
                <a:effectLst/>
                <a:hlinkClick r:id="rId5"/>
              </a:rPr>
              <a:t>NgModule</a:t>
            </a:r>
            <a:r>
              <a:rPr lang="en-US" sz="1200" b="0" i="0" u="none" strike="noStrike" kern="1200" dirty="0">
                <a:solidFill>
                  <a:schemeClr val="tx1"/>
                </a:solidFill>
                <a:effectLst/>
                <a:latin typeface="+mn-lt"/>
                <a:ea typeface="+mn-ea"/>
                <a:cs typeface="+mn-cs"/>
              </a:rPr>
              <a:t> decorator. </a:t>
            </a:r>
            <a:r>
              <a:rPr lang="en-US" dirty="0"/>
              <a:t>@</a:t>
            </a:r>
            <a:r>
              <a:rPr lang="en-US" b="0" u="none" strike="noStrike" dirty="0" err="1">
                <a:effectLst/>
                <a:hlinkClick r:id="rId5"/>
              </a:rPr>
              <a:t>NgModule</a:t>
            </a:r>
            <a:r>
              <a:rPr lang="en-US" sz="1200" b="0" i="0" u="none" strike="noStrike" kern="1200" dirty="0">
                <a:solidFill>
                  <a:schemeClr val="tx1"/>
                </a:solidFill>
                <a:effectLst/>
                <a:latin typeface="+mn-lt"/>
                <a:ea typeface="+mn-ea"/>
                <a:cs typeface="+mn-cs"/>
              </a:rPr>
              <a:t> takes a metadata object that describes how to compile a component's template and how to create an injector at runtime. It identifies the module's own components, directives, and pipes, making some of them public, through the </a:t>
            </a:r>
            <a:r>
              <a:rPr lang="en-US" b="0" u="none" strike="noStrike" dirty="0">
                <a:effectLst/>
                <a:hlinkClick r:id="rId6"/>
              </a:rPr>
              <a:t>exports</a:t>
            </a:r>
            <a:r>
              <a:rPr lang="en-US" sz="1200" b="0" i="0" u="none" strike="noStrike" kern="1200" dirty="0">
                <a:solidFill>
                  <a:schemeClr val="tx1"/>
                </a:solidFill>
                <a:effectLst/>
                <a:latin typeface="+mn-lt"/>
                <a:ea typeface="+mn-ea"/>
                <a:cs typeface="+mn-cs"/>
              </a:rPr>
              <a:t> property, so that external components can use them. </a:t>
            </a:r>
            <a:r>
              <a:rPr lang="en-US" dirty="0"/>
              <a:t>@</a:t>
            </a:r>
            <a:r>
              <a:rPr lang="en-US" b="0" u="none" strike="noStrike" dirty="0" err="1">
                <a:effectLst/>
                <a:hlinkClick r:id="rId5"/>
              </a:rPr>
              <a:t>NgModule</a:t>
            </a:r>
            <a:r>
              <a:rPr lang="en-US" sz="1200" b="0" i="0" u="none" strike="noStrike" kern="1200" dirty="0">
                <a:solidFill>
                  <a:schemeClr val="tx1"/>
                </a:solidFill>
                <a:effectLst/>
                <a:latin typeface="+mn-lt"/>
                <a:ea typeface="+mn-ea"/>
                <a:cs typeface="+mn-cs"/>
              </a:rPr>
              <a:t> can also add service providers to the application dependency injectors.</a:t>
            </a:r>
          </a:p>
          <a:p>
            <a:endParaRPr lang="fr-FR" dirty="0"/>
          </a:p>
        </p:txBody>
      </p:sp>
    </p:spTree>
    <p:extLst>
      <p:ext uri="{BB962C8B-B14F-4D97-AF65-F5344CB8AC3E}">
        <p14:creationId xmlns:p14="http://schemas.microsoft.com/office/powerpoint/2010/main" val="26220919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du modul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3436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ctrTitle" hasCustomPrompt="1"/>
          </p:nvPr>
        </p:nvSpPr>
        <p:spPr>
          <a:xfrm>
            <a:off x="1524000" y="1122363"/>
            <a:ext cx="9144000" cy="2387600"/>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dirty="0"/>
              <a:t>Titre du cours</a:t>
            </a:r>
          </a:p>
        </p:txBody>
      </p:sp>
      <p:sp>
        <p:nvSpPr>
          <p:cNvPr id="3" name="Sous-titre 2"/>
          <p:cNvSpPr>
            <a:spLocks noGrp="1"/>
          </p:cNvSpPr>
          <p:nvPr>
            <p:ph type="subTitle" idx="1" hasCustomPrompt="1"/>
          </p:nvPr>
        </p:nvSpPr>
        <p:spPr>
          <a:xfrm>
            <a:off x="1524000" y="3602038"/>
            <a:ext cx="9144000" cy="1655762"/>
          </a:xfrm>
        </p:spPr>
        <p:txBody>
          <a:bodyPr/>
          <a:lstStyle>
            <a:lvl1pPr marL="0" indent="0" algn="ctr">
              <a:buNone/>
              <a:defRPr sz="2400" b="1" baseline="0">
                <a:solidFill>
                  <a:srgbClr val="348899"/>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Numéro du module - Titre du module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365" y="5699158"/>
            <a:ext cx="839754" cy="839754"/>
          </a:xfrm>
          <a:prstGeom prst="rect">
            <a:avLst/>
          </a:prstGeom>
        </p:spPr>
      </p:pic>
      <p:sp>
        <p:nvSpPr>
          <p:cNvPr id="9" name="Espace réservé du numéro de diapositive 5"/>
          <p:cNvSpPr>
            <a:spLocks noGrp="1"/>
          </p:cNvSpPr>
          <p:nvPr>
            <p:ph type="sldNum" sz="quarter" idx="12"/>
          </p:nvPr>
        </p:nvSpPr>
        <p:spPr>
          <a:xfrm>
            <a:off x="9154762" y="6173787"/>
            <a:ext cx="2743200" cy="365125"/>
          </a:xfrm>
          <a:prstGeom prst="rect">
            <a:avLst/>
          </a:prstGeom>
        </p:spPr>
        <p:txBody>
          <a:bodyPr lIns="0" tIns="0" rIns="0" bIns="0" anchor="b" anchorCtr="0"/>
          <a:lstStyle>
            <a:lvl1pPr>
              <a:defRPr>
                <a:solidFill>
                  <a:schemeClr val="bg1"/>
                </a:solidFill>
                <a:latin typeface="Segoe UI" panose="020B0502040204020203" pitchFamily="34" charset="0"/>
                <a:cs typeface="Segoe UI" panose="020B0502040204020203" pitchFamily="34" charset="0"/>
              </a:defRPr>
            </a:lvl1pPr>
          </a:lstStyle>
          <a:p>
            <a:fld id="{46133C14-29F8-4CFA-9628-57A273ADF066}" type="slidenum">
              <a:rPr lang="fr-FR" smtClean="0"/>
              <a:pPr/>
              <a:t>‹N°›</a:t>
            </a:fld>
            <a:endParaRPr lang="fr-FR" dirty="0"/>
          </a:p>
        </p:txBody>
      </p:sp>
    </p:spTree>
    <p:extLst>
      <p:ext uri="{BB962C8B-B14F-4D97-AF65-F5344CB8AC3E}">
        <p14:creationId xmlns:p14="http://schemas.microsoft.com/office/powerpoint/2010/main" val="737557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838200" y="6356350"/>
            <a:ext cx="2743200" cy="365125"/>
          </a:xfrm>
          <a:prstGeom prst="rect">
            <a:avLst/>
          </a:prstGeom>
        </p:spPr>
        <p:txBody>
          <a:bodyPr/>
          <a:lstStyle/>
          <a:p>
            <a:endParaRPr lang="fr-FR"/>
          </a:p>
        </p:txBody>
      </p:sp>
      <p:sp>
        <p:nvSpPr>
          <p:cNvPr id="3" name="Espace réservé du pied de page 2"/>
          <p:cNvSpPr>
            <a:spLocks noGrp="1"/>
          </p:cNvSpPr>
          <p:nvPr>
            <p:ph type="ftr" sz="quarter" idx="11"/>
          </p:nvPr>
        </p:nvSpPr>
        <p:spPr>
          <a:xfrm>
            <a:off x="4038600" y="6356350"/>
            <a:ext cx="4114800" cy="365125"/>
          </a:xfrm>
          <a:prstGeom prst="rect">
            <a:avLst/>
          </a:prstGeom>
        </p:spPr>
        <p:txBody>
          <a:bodyPr/>
          <a:lstStyle/>
          <a:p>
            <a:endParaRPr lang="fr-FR"/>
          </a:p>
        </p:txBody>
      </p:sp>
      <p:sp>
        <p:nvSpPr>
          <p:cNvPr id="4" name="Espace réservé du numéro de diapositive 3"/>
          <p:cNvSpPr>
            <a:spLocks noGrp="1"/>
          </p:cNvSpPr>
          <p:nvPr>
            <p:ph type="sldNum" sz="quarter" idx="12"/>
          </p:nvPr>
        </p:nvSpPr>
        <p:spPr>
          <a:xfrm>
            <a:off x="8610600" y="6356350"/>
            <a:ext cx="2743200" cy="365125"/>
          </a:xfrm>
          <a:prstGeom prst="rect">
            <a:avLst/>
          </a:prstGeom>
        </p:spPr>
        <p:txBody>
          <a:bodyPr/>
          <a:lstStyle/>
          <a:p>
            <a:fld id="{46133C14-29F8-4CFA-9628-57A273ADF066}" type="slidenum">
              <a:rPr lang="fr-FR" smtClean="0"/>
              <a:t>‹N°›</a:t>
            </a:fld>
            <a:endParaRPr lang="fr-FR"/>
          </a:p>
        </p:txBody>
      </p:sp>
    </p:spTree>
    <p:extLst>
      <p:ext uri="{BB962C8B-B14F-4D97-AF65-F5344CB8AC3E}">
        <p14:creationId xmlns:p14="http://schemas.microsoft.com/office/powerpoint/2010/main" val="2025847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a:xfrm>
            <a:off x="838200" y="6356350"/>
            <a:ext cx="2743200" cy="365125"/>
          </a:xfrm>
          <a:prstGeom prst="rect">
            <a:avLst/>
          </a:prstGeom>
        </p:spPr>
        <p:txBody>
          <a:bodyPr/>
          <a:lstStyle/>
          <a:p>
            <a:endParaRPr lang="fr-FR"/>
          </a:p>
        </p:txBody>
      </p:sp>
      <p:sp>
        <p:nvSpPr>
          <p:cNvPr id="6" name="Espace réservé du pied de page 5"/>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46133C14-29F8-4CFA-9628-57A273ADF066}" type="slidenum">
              <a:rPr lang="fr-FR" smtClean="0"/>
              <a:t>‹N°›</a:t>
            </a:fld>
            <a:endParaRPr lang="fr-FR"/>
          </a:p>
        </p:txBody>
      </p:sp>
    </p:spTree>
    <p:extLst>
      <p:ext uri="{BB962C8B-B14F-4D97-AF65-F5344CB8AC3E}">
        <p14:creationId xmlns:p14="http://schemas.microsoft.com/office/powerpoint/2010/main" val="3921924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a:xfrm>
            <a:off x="838200" y="6356350"/>
            <a:ext cx="2743200" cy="365125"/>
          </a:xfrm>
          <a:prstGeom prst="rect">
            <a:avLst/>
          </a:prstGeom>
        </p:spPr>
        <p:txBody>
          <a:bodyPr/>
          <a:lstStyle/>
          <a:p>
            <a:endParaRPr lang="fr-FR"/>
          </a:p>
        </p:txBody>
      </p:sp>
      <p:sp>
        <p:nvSpPr>
          <p:cNvPr id="6" name="Espace réservé du pied de page 5"/>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46133C14-29F8-4CFA-9628-57A273ADF066}" type="slidenum">
              <a:rPr lang="fr-FR" smtClean="0"/>
              <a:t>‹N°›</a:t>
            </a:fld>
            <a:endParaRPr lang="fr-FR"/>
          </a:p>
        </p:txBody>
      </p:sp>
    </p:spTree>
    <p:extLst>
      <p:ext uri="{BB962C8B-B14F-4D97-AF65-F5344CB8AC3E}">
        <p14:creationId xmlns:p14="http://schemas.microsoft.com/office/powerpoint/2010/main" val="2310213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838200" y="6356350"/>
            <a:ext cx="2743200" cy="365125"/>
          </a:xfrm>
          <a:prstGeom prst="rect">
            <a:avLst/>
          </a:prstGeom>
        </p:spPr>
        <p:txBody>
          <a:bodyPr/>
          <a:lstStyle/>
          <a:p>
            <a:endParaRPr lang="fr-FR"/>
          </a:p>
        </p:txBody>
      </p:sp>
      <p:sp>
        <p:nvSpPr>
          <p:cNvPr id="5" name="Espace réservé du pied de page 4"/>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46133C14-29F8-4CFA-9628-57A273ADF066}" type="slidenum">
              <a:rPr lang="fr-FR" smtClean="0"/>
              <a:t>‹N°›</a:t>
            </a:fld>
            <a:endParaRPr lang="fr-FR"/>
          </a:p>
        </p:txBody>
      </p:sp>
    </p:spTree>
    <p:extLst>
      <p:ext uri="{BB962C8B-B14F-4D97-AF65-F5344CB8AC3E}">
        <p14:creationId xmlns:p14="http://schemas.microsoft.com/office/powerpoint/2010/main" val="2721468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838200" y="6356350"/>
            <a:ext cx="2743200" cy="365125"/>
          </a:xfrm>
          <a:prstGeom prst="rect">
            <a:avLst/>
          </a:prstGeom>
        </p:spPr>
        <p:txBody>
          <a:bodyPr/>
          <a:lstStyle/>
          <a:p>
            <a:endParaRPr lang="fr-FR"/>
          </a:p>
        </p:txBody>
      </p:sp>
      <p:sp>
        <p:nvSpPr>
          <p:cNvPr id="5" name="Espace réservé du pied de page 4"/>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8610600" y="6356350"/>
            <a:ext cx="2743200" cy="365125"/>
          </a:xfrm>
          <a:prstGeom prst="rect">
            <a:avLst/>
          </a:prstGeom>
        </p:spPr>
        <p:txBody>
          <a:bodyPr/>
          <a:lstStyle/>
          <a:p>
            <a:fld id="{46133C14-29F8-4CFA-9628-57A273ADF066}" type="slidenum">
              <a:rPr lang="fr-FR" smtClean="0"/>
              <a:t>‹N°›</a:t>
            </a:fld>
            <a:endParaRPr lang="fr-FR"/>
          </a:p>
        </p:txBody>
      </p:sp>
    </p:spTree>
    <p:extLst>
      <p:ext uri="{BB962C8B-B14F-4D97-AF65-F5344CB8AC3E}">
        <p14:creationId xmlns:p14="http://schemas.microsoft.com/office/powerpoint/2010/main" val="1799720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émonstration">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962D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numéro de diapositive 5"/>
          <p:cNvSpPr>
            <a:spLocks noGrp="1"/>
          </p:cNvSpPr>
          <p:nvPr>
            <p:ph type="sldNum" sz="quarter" idx="12"/>
          </p:nvPr>
        </p:nvSpPr>
        <p:spPr>
          <a:xfrm>
            <a:off x="9154762" y="6173787"/>
            <a:ext cx="2743200" cy="365125"/>
          </a:xfrm>
          <a:prstGeom prst="rect">
            <a:avLst/>
          </a:prstGeom>
        </p:spPr>
        <p:txBody>
          <a:bodyPr lIns="0" tIns="0" rIns="0" bIns="0" anchor="b" anchorCtr="0"/>
          <a:lstStyle>
            <a:lvl1pPr>
              <a:defRPr>
                <a:solidFill>
                  <a:schemeClr val="bg1"/>
                </a:solidFill>
                <a:latin typeface="Segoe UI" panose="020B0502040204020203" pitchFamily="34" charset="0"/>
                <a:cs typeface="Segoe UI" panose="020B0502040204020203" pitchFamily="34" charset="0"/>
              </a:defRPr>
            </a:lvl1pPr>
          </a:lstStyle>
          <a:p>
            <a:fld id="{46133C14-29F8-4CFA-9628-57A273ADF066}" type="slidenum">
              <a:rPr lang="fr-FR" smtClean="0"/>
              <a:pPr/>
              <a:t>‹N°›</a:t>
            </a:fld>
            <a:endParaRPr lang="fr-FR" dirty="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365" y="5699158"/>
            <a:ext cx="839754" cy="839754"/>
          </a:xfrm>
          <a:prstGeom prst="rect">
            <a:avLst/>
          </a:prstGeom>
        </p:spPr>
      </p:pic>
      <p:sp>
        <p:nvSpPr>
          <p:cNvPr id="4" name="ZoneTexte 3"/>
          <p:cNvSpPr txBox="1"/>
          <p:nvPr userDrawn="1"/>
        </p:nvSpPr>
        <p:spPr>
          <a:xfrm>
            <a:off x="1524000" y="1365956"/>
            <a:ext cx="9144000" cy="3826933"/>
          </a:xfrm>
          <a:prstGeom prst="rect">
            <a:avLst/>
          </a:prstGeom>
        </p:spPr>
        <p:txBody>
          <a:bodyPr vert="horz" wrap="square" lIns="91440" tIns="45720" rIns="91440" bIns="45720" rtlCol="0" anchor="ctr" anchorCtr="0">
            <a:normAutofit/>
          </a:bodyPr>
          <a:lstStyle/>
          <a:p>
            <a:pPr algn="ctr"/>
            <a:r>
              <a:rPr lang="fr-FR" sz="6000" kern="1200" dirty="0">
                <a:solidFill>
                  <a:schemeClr val="bg1"/>
                </a:solidFill>
                <a:latin typeface="Segoe UI Light" panose="020B0502040204020203" pitchFamily="34" charset="0"/>
                <a:ea typeface="+mj-ea"/>
                <a:cs typeface="Segoe UI Light" panose="020B0502040204020203" pitchFamily="34" charset="0"/>
              </a:rPr>
              <a:t>Démonstration</a:t>
            </a:r>
          </a:p>
        </p:txBody>
      </p:sp>
      <p:sp>
        <p:nvSpPr>
          <p:cNvPr id="12" name="Espace réservé du texte 23"/>
          <p:cNvSpPr>
            <a:spLocks noGrp="1"/>
          </p:cNvSpPr>
          <p:nvPr>
            <p:ph type="body" sz="quarter" idx="14" hasCustomPrompt="1"/>
          </p:nvPr>
        </p:nvSpPr>
        <p:spPr>
          <a:xfrm>
            <a:off x="339365" y="193023"/>
            <a:ext cx="11556000" cy="429896"/>
          </a:xfrm>
        </p:spPr>
        <p:txBody>
          <a:bodyPr lIns="0" tIns="0" rIns="0" bIns="0" anchor="b" anchorCtr="0">
            <a:normAutofit/>
          </a:bodyPr>
          <a:lstStyle>
            <a:lvl1pPr marL="0" indent="0" algn="l">
              <a:buNone/>
              <a:defRPr sz="2400">
                <a:solidFill>
                  <a:schemeClr val="bg1">
                    <a:lumMod val="85000"/>
                  </a:schemeClr>
                </a:solidFill>
                <a:latin typeface="Segoe UI Light" panose="020B0502040204020203" pitchFamily="34" charset="0"/>
                <a:cs typeface="Segoe UI Light" panose="020B0502040204020203" pitchFamily="34" charset="0"/>
              </a:defRPr>
            </a:lvl1pPr>
            <a:lvl2pPr marL="457200" indent="0" algn="l">
              <a:buNone/>
              <a:defRPr>
                <a:solidFill>
                  <a:srgbClr val="343642"/>
                </a:solidFill>
                <a:latin typeface="+mn-lt"/>
              </a:defRPr>
            </a:lvl2pPr>
            <a:lvl3pPr marL="914400" indent="0" algn="l">
              <a:buNone/>
              <a:defRPr>
                <a:solidFill>
                  <a:srgbClr val="343642"/>
                </a:solidFill>
                <a:latin typeface="+mn-lt"/>
              </a:defRPr>
            </a:lvl3pPr>
            <a:lvl4pPr marL="1371600" indent="0" algn="l">
              <a:buNone/>
              <a:defRPr>
                <a:solidFill>
                  <a:srgbClr val="343642"/>
                </a:solidFill>
                <a:latin typeface="+mn-lt"/>
              </a:defRPr>
            </a:lvl4pPr>
            <a:lvl5pPr marL="1828800" indent="0" algn="l">
              <a:buNone/>
              <a:defRPr>
                <a:solidFill>
                  <a:srgbClr val="343642"/>
                </a:solidFill>
                <a:latin typeface="+mn-lt"/>
              </a:defRPr>
            </a:lvl5pPr>
          </a:lstStyle>
          <a:p>
            <a:pPr lvl="0"/>
            <a:r>
              <a:rPr lang="fr-FR" dirty="0"/>
              <a:t>Nom du module</a:t>
            </a:r>
          </a:p>
        </p:txBody>
      </p:sp>
    </p:spTree>
    <p:extLst>
      <p:ext uri="{BB962C8B-B14F-4D97-AF65-F5344CB8AC3E}">
        <p14:creationId xmlns:p14="http://schemas.microsoft.com/office/powerpoint/2010/main" val="1633841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P">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979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numéro de diapositive 5"/>
          <p:cNvSpPr>
            <a:spLocks noGrp="1"/>
          </p:cNvSpPr>
          <p:nvPr>
            <p:ph type="sldNum" sz="quarter" idx="12"/>
          </p:nvPr>
        </p:nvSpPr>
        <p:spPr>
          <a:xfrm>
            <a:off x="9154762" y="6173787"/>
            <a:ext cx="2743200" cy="365125"/>
          </a:xfrm>
          <a:prstGeom prst="rect">
            <a:avLst/>
          </a:prstGeom>
        </p:spPr>
        <p:txBody>
          <a:bodyPr lIns="0" tIns="0" rIns="0" bIns="0" anchor="b" anchorCtr="0"/>
          <a:lstStyle>
            <a:lvl1pPr>
              <a:defRPr>
                <a:solidFill>
                  <a:schemeClr val="bg1"/>
                </a:solidFill>
                <a:latin typeface="Segoe UI" panose="020B0502040204020203" pitchFamily="34" charset="0"/>
                <a:cs typeface="Segoe UI" panose="020B0502040204020203" pitchFamily="34" charset="0"/>
              </a:defRPr>
            </a:lvl1pPr>
          </a:lstStyle>
          <a:p>
            <a:fld id="{46133C14-29F8-4CFA-9628-57A273ADF066}" type="slidenum">
              <a:rPr lang="fr-FR" smtClean="0"/>
              <a:pPr/>
              <a:t>‹N°›</a:t>
            </a:fld>
            <a:endParaRPr lang="fr-FR" dirty="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365" y="5699158"/>
            <a:ext cx="839754" cy="839754"/>
          </a:xfrm>
          <a:prstGeom prst="rect">
            <a:avLst/>
          </a:prstGeom>
        </p:spPr>
      </p:pic>
      <p:sp>
        <p:nvSpPr>
          <p:cNvPr id="4" name="ZoneTexte 3"/>
          <p:cNvSpPr txBox="1"/>
          <p:nvPr userDrawn="1"/>
        </p:nvSpPr>
        <p:spPr>
          <a:xfrm>
            <a:off x="1524000" y="1365956"/>
            <a:ext cx="9144000" cy="3826933"/>
          </a:xfrm>
          <a:prstGeom prst="rect">
            <a:avLst/>
          </a:prstGeom>
        </p:spPr>
        <p:txBody>
          <a:bodyPr vert="horz" wrap="square" lIns="91440" tIns="45720" rIns="91440" bIns="45720" rtlCol="0" anchor="ctr" anchorCtr="0">
            <a:normAutofit/>
          </a:bodyPr>
          <a:lstStyle/>
          <a:p>
            <a:pPr algn="ctr"/>
            <a:r>
              <a:rPr lang="fr-FR" sz="6000" kern="1200" dirty="0">
                <a:solidFill>
                  <a:srgbClr val="343642"/>
                </a:solidFill>
                <a:latin typeface="Segoe UI Light" panose="020B0502040204020203" pitchFamily="34" charset="0"/>
                <a:ea typeface="+mj-ea"/>
                <a:cs typeface="Segoe UI Light" panose="020B0502040204020203" pitchFamily="34" charset="0"/>
              </a:rPr>
              <a:t>TP</a:t>
            </a:r>
          </a:p>
        </p:txBody>
      </p:sp>
      <p:sp>
        <p:nvSpPr>
          <p:cNvPr id="12" name="Espace réservé du texte 23"/>
          <p:cNvSpPr>
            <a:spLocks noGrp="1"/>
          </p:cNvSpPr>
          <p:nvPr>
            <p:ph type="body" sz="quarter" idx="14" hasCustomPrompt="1"/>
          </p:nvPr>
        </p:nvSpPr>
        <p:spPr>
          <a:xfrm>
            <a:off x="339365" y="193023"/>
            <a:ext cx="11556000" cy="429896"/>
          </a:xfrm>
        </p:spPr>
        <p:txBody>
          <a:bodyPr lIns="0" tIns="0" rIns="0" bIns="0" anchor="b" anchorCtr="0">
            <a:normAutofit/>
          </a:bodyPr>
          <a:lstStyle>
            <a:lvl1pPr marL="0" indent="0" algn="l">
              <a:buNone/>
              <a:defRPr sz="2400">
                <a:solidFill>
                  <a:schemeClr val="bg1">
                    <a:lumMod val="85000"/>
                  </a:schemeClr>
                </a:solidFill>
                <a:latin typeface="Segoe UI Light" panose="020B0502040204020203" pitchFamily="34" charset="0"/>
                <a:cs typeface="Segoe UI Light" panose="020B0502040204020203" pitchFamily="34" charset="0"/>
              </a:defRPr>
            </a:lvl1pPr>
            <a:lvl2pPr marL="457200" indent="0" algn="l">
              <a:buNone/>
              <a:defRPr>
                <a:solidFill>
                  <a:srgbClr val="343642"/>
                </a:solidFill>
                <a:latin typeface="+mn-lt"/>
              </a:defRPr>
            </a:lvl2pPr>
            <a:lvl3pPr marL="914400" indent="0" algn="l">
              <a:buNone/>
              <a:defRPr>
                <a:solidFill>
                  <a:srgbClr val="343642"/>
                </a:solidFill>
                <a:latin typeface="+mn-lt"/>
              </a:defRPr>
            </a:lvl3pPr>
            <a:lvl4pPr marL="1371600" indent="0" algn="l">
              <a:buNone/>
              <a:defRPr>
                <a:solidFill>
                  <a:srgbClr val="343642"/>
                </a:solidFill>
                <a:latin typeface="+mn-lt"/>
              </a:defRPr>
            </a:lvl4pPr>
            <a:lvl5pPr marL="1828800" indent="0" algn="l">
              <a:buNone/>
              <a:defRPr>
                <a:solidFill>
                  <a:srgbClr val="343642"/>
                </a:solidFill>
                <a:latin typeface="+mn-lt"/>
              </a:defRPr>
            </a:lvl5pPr>
          </a:lstStyle>
          <a:p>
            <a:pPr lvl="0"/>
            <a:r>
              <a:rPr lang="fr-FR" dirty="0"/>
              <a:t>Titre du module (sans son numéro)</a:t>
            </a:r>
          </a:p>
        </p:txBody>
      </p:sp>
    </p:spTree>
    <p:extLst>
      <p:ext uri="{BB962C8B-B14F-4D97-AF65-F5344CB8AC3E}">
        <p14:creationId xmlns:p14="http://schemas.microsoft.com/office/powerpoint/2010/main" val="342698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avaux dirigés">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979C9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userDrawn="1"/>
        </p:nvSpPr>
        <p:spPr>
          <a:xfrm>
            <a:off x="0" y="6173786"/>
            <a:ext cx="12192000" cy="697706"/>
          </a:xfrm>
          <a:prstGeom prst="rect">
            <a:avLst/>
          </a:prstGeom>
          <a:solidFill>
            <a:srgbClr val="962D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itre 1"/>
          <p:cNvSpPr>
            <a:spLocks noGrp="1"/>
          </p:cNvSpPr>
          <p:nvPr>
            <p:ph type="title"/>
          </p:nvPr>
        </p:nvSpPr>
        <p:spPr>
          <a:xfrm>
            <a:off x="339365" y="636411"/>
            <a:ext cx="11558596" cy="1210628"/>
          </a:xfrm>
        </p:spPr>
        <p:txBody>
          <a:bodyPr lIns="0" tIns="0" rIns="0" bIns="0" anchor="t" anchorCtr="0"/>
          <a:lstStyle>
            <a:lvl1pPr>
              <a:defRPr>
                <a:solidFill>
                  <a:srgbClr val="962D3E"/>
                </a:solidFill>
                <a:latin typeface="Segoe UI Light" panose="020B0502040204020203" pitchFamily="34" charset="0"/>
                <a:cs typeface="Segoe UI Light" panose="020B0502040204020203" pitchFamily="34" charset="0"/>
              </a:defRPr>
            </a:lvl1pPr>
          </a:lstStyle>
          <a:p>
            <a:r>
              <a:rPr lang="fr-FR" dirty="0"/>
              <a:t>Modifiez le style du titre</a:t>
            </a:r>
          </a:p>
        </p:txBody>
      </p:sp>
      <p:sp>
        <p:nvSpPr>
          <p:cNvPr id="10" name="Espace réservé du contenu 2"/>
          <p:cNvSpPr>
            <a:spLocks noGrp="1"/>
          </p:cNvSpPr>
          <p:nvPr>
            <p:ph idx="1"/>
          </p:nvPr>
        </p:nvSpPr>
        <p:spPr>
          <a:xfrm>
            <a:off x="1179118" y="1825625"/>
            <a:ext cx="10718843" cy="3729355"/>
          </a:xfrm>
        </p:spPr>
        <p:txBody>
          <a:bodyPr/>
          <a:lstStyle>
            <a:lvl1pPr>
              <a:buClr>
                <a:srgbClr val="004358"/>
              </a:buClr>
              <a:defRPr sz="2400">
                <a:solidFill>
                  <a:srgbClr val="343642"/>
                </a:solidFill>
                <a:latin typeface="Segoe UI" panose="020B0502040204020203" pitchFamily="34" charset="0"/>
                <a:cs typeface="Segoe UI" panose="020B0502040204020203" pitchFamily="34" charset="0"/>
              </a:defRPr>
            </a:lvl1pPr>
            <a:lvl2pPr>
              <a:buClr>
                <a:srgbClr val="962D3E"/>
              </a:buClr>
              <a:defRPr sz="1800">
                <a:solidFill>
                  <a:srgbClr val="343642"/>
                </a:solidFill>
                <a:latin typeface="Segoe UI" panose="020B0502040204020203" pitchFamily="34" charset="0"/>
                <a:cs typeface="Segoe UI" panose="020B0502040204020203" pitchFamily="34" charset="0"/>
              </a:defRPr>
            </a:lvl2pPr>
            <a:lvl3pPr>
              <a:buClr>
                <a:srgbClr val="DA8291"/>
              </a:buClr>
              <a:defRPr sz="1400">
                <a:solidFill>
                  <a:srgbClr val="343642"/>
                </a:solidFill>
                <a:latin typeface="Segoe UI" panose="020B0502040204020203" pitchFamily="34" charset="0"/>
                <a:cs typeface="Segoe UI" panose="020B0502040204020203" pitchFamily="34" charset="0"/>
              </a:defRPr>
            </a:lvl3pPr>
            <a:lvl4pPr>
              <a:buClr>
                <a:srgbClr val="DA8291"/>
              </a:buClr>
              <a:defRPr sz="1400">
                <a:solidFill>
                  <a:srgbClr val="343642"/>
                </a:solidFill>
                <a:latin typeface="Segoe UI" panose="020B0502040204020203" pitchFamily="34" charset="0"/>
                <a:cs typeface="Segoe UI" panose="020B0502040204020203" pitchFamily="34" charset="0"/>
              </a:defRPr>
            </a:lvl4pPr>
            <a:lvl5pPr>
              <a:buClr>
                <a:srgbClr val="DA8291"/>
              </a:buClr>
              <a:defRPr sz="1400">
                <a:solidFill>
                  <a:srgbClr val="343642"/>
                </a:solidFill>
                <a:latin typeface="Segoe UI" panose="020B0502040204020203" pitchFamily="34" charset="0"/>
                <a:cs typeface="Segoe UI" panose="020B0502040204020203"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1" name="Espace réservé du numéro de diapositive 5"/>
          <p:cNvSpPr>
            <a:spLocks noGrp="1"/>
          </p:cNvSpPr>
          <p:nvPr>
            <p:ph type="sldNum" sz="quarter" idx="12"/>
          </p:nvPr>
        </p:nvSpPr>
        <p:spPr>
          <a:xfrm>
            <a:off x="11012880" y="6173787"/>
            <a:ext cx="885081" cy="365125"/>
          </a:xfrm>
          <a:prstGeom prst="rect">
            <a:avLst/>
          </a:prstGeom>
        </p:spPr>
        <p:txBody>
          <a:bodyPr lIns="0" tIns="0" rIns="0" bIns="0" anchor="b" anchorCtr="0"/>
          <a:lstStyle>
            <a:lvl1pPr>
              <a:defRPr>
                <a:solidFill>
                  <a:schemeClr val="bg1"/>
                </a:solidFill>
                <a:latin typeface="Segoe UI" panose="020B0502040204020203" pitchFamily="34" charset="0"/>
                <a:cs typeface="Segoe UI" panose="020B0502040204020203" pitchFamily="34" charset="0"/>
              </a:defRPr>
            </a:lvl1pPr>
          </a:lstStyle>
          <a:p>
            <a:fld id="{46133C14-29F8-4CFA-9628-57A273ADF066}" type="slidenum">
              <a:rPr lang="fr-FR" smtClean="0"/>
              <a:pPr/>
              <a:t>‹N°›</a:t>
            </a:fld>
            <a:endParaRPr lang="fr-FR" dirty="0"/>
          </a:p>
        </p:txBody>
      </p:sp>
      <p:pic>
        <p:nvPicPr>
          <p:cNvPr id="12" name="Imag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365" y="5699158"/>
            <a:ext cx="839754" cy="839754"/>
          </a:xfrm>
          <a:prstGeom prst="rect">
            <a:avLst/>
          </a:prstGeom>
        </p:spPr>
      </p:pic>
      <p:sp>
        <p:nvSpPr>
          <p:cNvPr id="13" name="Espace réservé du texte 23"/>
          <p:cNvSpPr>
            <a:spLocks noGrp="1"/>
          </p:cNvSpPr>
          <p:nvPr>
            <p:ph type="body" sz="quarter" idx="14" hasCustomPrompt="1"/>
          </p:nvPr>
        </p:nvSpPr>
        <p:spPr>
          <a:xfrm>
            <a:off x="339365" y="193023"/>
            <a:ext cx="11556000" cy="429896"/>
          </a:xfrm>
        </p:spPr>
        <p:txBody>
          <a:bodyPr lIns="0" tIns="0" rIns="0" bIns="0" anchor="b" anchorCtr="0">
            <a:normAutofit/>
          </a:bodyPr>
          <a:lstStyle>
            <a:lvl1pPr marL="0" indent="0" algn="l">
              <a:buNone/>
              <a:defRPr sz="2400">
                <a:solidFill>
                  <a:srgbClr val="343642"/>
                </a:solidFill>
                <a:latin typeface="Segoe UI Light" panose="020B0502040204020203" pitchFamily="34" charset="0"/>
                <a:cs typeface="Segoe UI Light" panose="020B0502040204020203" pitchFamily="34" charset="0"/>
              </a:defRPr>
            </a:lvl1pPr>
            <a:lvl2pPr marL="457200" indent="0" algn="l">
              <a:buNone/>
              <a:defRPr>
                <a:solidFill>
                  <a:srgbClr val="343642"/>
                </a:solidFill>
                <a:latin typeface="+mn-lt"/>
              </a:defRPr>
            </a:lvl2pPr>
            <a:lvl3pPr marL="914400" indent="0" algn="l">
              <a:buNone/>
              <a:defRPr>
                <a:solidFill>
                  <a:srgbClr val="343642"/>
                </a:solidFill>
                <a:latin typeface="+mn-lt"/>
              </a:defRPr>
            </a:lvl3pPr>
            <a:lvl4pPr marL="1371600" indent="0" algn="l">
              <a:buNone/>
              <a:defRPr>
                <a:solidFill>
                  <a:srgbClr val="343642"/>
                </a:solidFill>
                <a:latin typeface="+mn-lt"/>
              </a:defRPr>
            </a:lvl4pPr>
            <a:lvl5pPr marL="1828800" indent="0" algn="l">
              <a:buNone/>
              <a:defRPr>
                <a:solidFill>
                  <a:srgbClr val="343642"/>
                </a:solidFill>
                <a:latin typeface="+mn-lt"/>
              </a:defRPr>
            </a:lvl5pPr>
          </a:lstStyle>
          <a:p>
            <a:pPr lvl="0"/>
            <a:r>
              <a:rPr lang="fr-FR" dirty="0"/>
              <a:t>Nom du module</a:t>
            </a:r>
          </a:p>
        </p:txBody>
      </p:sp>
    </p:spTree>
    <p:extLst>
      <p:ext uri="{BB962C8B-B14F-4D97-AF65-F5344CB8AC3E}">
        <p14:creationId xmlns:p14="http://schemas.microsoft.com/office/powerpoint/2010/main" val="2127430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979C9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userDrawn="1"/>
        </p:nvSpPr>
        <p:spPr>
          <a:xfrm>
            <a:off x="0" y="6173786"/>
            <a:ext cx="12192000" cy="697706"/>
          </a:xfrm>
          <a:prstGeom prst="rect">
            <a:avLst/>
          </a:prstGeom>
          <a:solidFill>
            <a:srgbClr val="348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339365" y="636411"/>
            <a:ext cx="11558596" cy="1210628"/>
          </a:xfrm>
        </p:spPr>
        <p:txBody>
          <a:bodyPr lIns="0" tIns="0" rIns="0" bIns="0" anchor="t" anchorCtr="0"/>
          <a:lstStyle>
            <a:lvl1pPr>
              <a:defRPr>
                <a:solidFill>
                  <a:srgbClr val="348899"/>
                </a:solidFill>
                <a:latin typeface="Segoe UI Light" panose="020B0502040204020203" pitchFamily="34" charset="0"/>
                <a:cs typeface="Segoe UI Light" panose="020B0502040204020203" pitchFamily="34" charset="0"/>
              </a:defRPr>
            </a:lvl1pPr>
          </a:lstStyle>
          <a:p>
            <a:r>
              <a:rPr lang="fr-FR" dirty="0"/>
              <a:t>Modifiez le style du titre</a:t>
            </a:r>
          </a:p>
        </p:txBody>
      </p:sp>
      <p:sp>
        <p:nvSpPr>
          <p:cNvPr id="3" name="Espace réservé du contenu 2"/>
          <p:cNvSpPr>
            <a:spLocks noGrp="1"/>
          </p:cNvSpPr>
          <p:nvPr>
            <p:ph idx="1"/>
          </p:nvPr>
        </p:nvSpPr>
        <p:spPr>
          <a:xfrm>
            <a:off x="1179118" y="1825625"/>
            <a:ext cx="10718843" cy="3729355"/>
          </a:xfrm>
        </p:spPr>
        <p:txBody>
          <a:bodyPr/>
          <a:lstStyle>
            <a:lvl1pPr>
              <a:buClr>
                <a:srgbClr val="004358"/>
              </a:buClr>
              <a:defRPr sz="2400">
                <a:solidFill>
                  <a:srgbClr val="343642"/>
                </a:solidFill>
                <a:latin typeface="Segoe UI" panose="020B0502040204020203" pitchFamily="34" charset="0"/>
                <a:cs typeface="Segoe UI" panose="020B0502040204020203" pitchFamily="34" charset="0"/>
              </a:defRPr>
            </a:lvl1pPr>
            <a:lvl2pPr>
              <a:buClr>
                <a:srgbClr val="348899"/>
              </a:buClr>
              <a:defRPr sz="1800">
                <a:solidFill>
                  <a:srgbClr val="343642"/>
                </a:solidFill>
                <a:latin typeface="Segoe UI" panose="020B0502040204020203" pitchFamily="34" charset="0"/>
                <a:cs typeface="Segoe UI" panose="020B0502040204020203" pitchFamily="34" charset="0"/>
              </a:defRPr>
            </a:lvl2pPr>
            <a:lvl3pPr>
              <a:buClr>
                <a:srgbClr val="ACCFCC"/>
              </a:buClr>
              <a:defRPr sz="1400">
                <a:solidFill>
                  <a:srgbClr val="343642"/>
                </a:solidFill>
                <a:latin typeface="Segoe UI" panose="020B0502040204020203" pitchFamily="34" charset="0"/>
                <a:cs typeface="Segoe UI" panose="020B0502040204020203" pitchFamily="34" charset="0"/>
              </a:defRPr>
            </a:lvl3pPr>
            <a:lvl4pPr>
              <a:buClr>
                <a:srgbClr val="979C9C"/>
              </a:buClr>
              <a:defRPr sz="1400">
                <a:solidFill>
                  <a:srgbClr val="343642"/>
                </a:solidFill>
                <a:latin typeface="Segoe UI" panose="020B0502040204020203" pitchFamily="34" charset="0"/>
                <a:cs typeface="Segoe UI" panose="020B0502040204020203" pitchFamily="34" charset="0"/>
              </a:defRPr>
            </a:lvl4pPr>
            <a:lvl5pPr>
              <a:buClr>
                <a:srgbClr val="979C9C"/>
              </a:buClr>
              <a:defRPr sz="1400">
                <a:solidFill>
                  <a:srgbClr val="343642"/>
                </a:solidFill>
                <a:latin typeface="Segoe UI" panose="020B0502040204020203" pitchFamily="34" charset="0"/>
                <a:cs typeface="Segoe UI" panose="020B0502040204020203" pitchFamily="34" charset="0"/>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Espace réservé du numéro de diapositive 5"/>
          <p:cNvSpPr>
            <a:spLocks noGrp="1"/>
          </p:cNvSpPr>
          <p:nvPr>
            <p:ph type="sldNum" sz="quarter" idx="12"/>
          </p:nvPr>
        </p:nvSpPr>
        <p:spPr>
          <a:xfrm>
            <a:off x="11012880" y="6173787"/>
            <a:ext cx="885081" cy="365125"/>
          </a:xfrm>
          <a:prstGeom prst="rect">
            <a:avLst/>
          </a:prstGeom>
        </p:spPr>
        <p:txBody>
          <a:bodyPr lIns="0" tIns="0" rIns="0" bIns="0" anchor="b" anchorCtr="0"/>
          <a:lstStyle>
            <a:lvl1pPr>
              <a:defRPr>
                <a:solidFill>
                  <a:schemeClr val="bg1"/>
                </a:solidFill>
                <a:latin typeface="Segoe UI" panose="020B0502040204020203" pitchFamily="34" charset="0"/>
                <a:cs typeface="Segoe UI" panose="020B0502040204020203" pitchFamily="34" charset="0"/>
              </a:defRPr>
            </a:lvl1pPr>
          </a:lstStyle>
          <a:p>
            <a:fld id="{46133C14-29F8-4CFA-9628-57A273ADF066}" type="slidenum">
              <a:rPr lang="fr-FR" smtClean="0"/>
              <a:pPr/>
              <a:t>‹N°›</a:t>
            </a:fld>
            <a:endParaRPr lang="fr-FR" dirty="0"/>
          </a:p>
        </p:txBody>
      </p:sp>
      <p:pic>
        <p:nvPicPr>
          <p:cNvPr id="9" name="Imag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365" y="5699158"/>
            <a:ext cx="839754" cy="839754"/>
          </a:xfrm>
          <a:prstGeom prst="rect">
            <a:avLst/>
          </a:prstGeom>
        </p:spPr>
      </p:pic>
      <p:sp>
        <p:nvSpPr>
          <p:cNvPr id="24" name="Espace réservé du texte 23"/>
          <p:cNvSpPr>
            <a:spLocks noGrp="1"/>
          </p:cNvSpPr>
          <p:nvPr>
            <p:ph type="body" sz="quarter" idx="14" hasCustomPrompt="1"/>
          </p:nvPr>
        </p:nvSpPr>
        <p:spPr>
          <a:xfrm>
            <a:off x="339365" y="193023"/>
            <a:ext cx="11556000" cy="429896"/>
          </a:xfrm>
        </p:spPr>
        <p:txBody>
          <a:bodyPr lIns="0" tIns="0" rIns="0" bIns="0" anchor="b" anchorCtr="0">
            <a:normAutofit/>
          </a:bodyPr>
          <a:lstStyle>
            <a:lvl1pPr marL="0" indent="0" algn="l">
              <a:buNone/>
              <a:defRPr sz="2400">
                <a:solidFill>
                  <a:srgbClr val="343642"/>
                </a:solidFill>
                <a:latin typeface="Segoe UI Light" panose="020B0502040204020203" pitchFamily="34" charset="0"/>
                <a:cs typeface="Segoe UI Light" panose="020B0502040204020203" pitchFamily="34" charset="0"/>
              </a:defRPr>
            </a:lvl1pPr>
            <a:lvl2pPr marL="457200" indent="0" algn="l">
              <a:buNone/>
              <a:defRPr>
                <a:solidFill>
                  <a:srgbClr val="343642"/>
                </a:solidFill>
                <a:latin typeface="+mn-lt"/>
              </a:defRPr>
            </a:lvl2pPr>
            <a:lvl3pPr marL="914400" indent="0" algn="l">
              <a:buNone/>
              <a:defRPr>
                <a:solidFill>
                  <a:srgbClr val="343642"/>
                </a:solidFill>
                <a:latin typeface="+mn-lt"/>
              </a:defRPr>
            </a:lvl3pPr>
            <a:lvl4pPr marL="1371600" indent="0" algn="l">
              <a:buNone/>
              <a:defRPr>
                <a:solidFill>
                  <a:srgbClr val="343642"/>
                </a:solidFill>
                <a:latin typeface="+mn-lt"/>
              </a:defRPr>
            </a:lvl4pPr>
            <a:lvl5pPr marL="1828800" indent="0" algn="l">
              <a:buNone/>
              <a:defRPr>
                <a:solidFill>
                  <a:srgbClr val="343642"/>
                </a:solidFill>
                <a:latin typeface="+mn-lt"/>
              </a:defRPr>
            </a:lvl5pPr>
          </a:lstStyle>
          <a:p>
            <a:pPr lvl="0"/>
            <a:r>
              <a:rPr lang="fr-FR" dirty="0"/>
              <a:t>Nom du module</a:t>
            </a:r>
          </a:p>
        </p:txBody>
      </p:sp>
    </p:spTree>
    <p:extLst>
      <p:ext uri="{BB962C8B-B14F-4D97-AF65-F5344CB8AC3E}">
        <p14:creationId xmlns:p14="http://schemas.microsoft.com/office/powerpoint/2010/main" val="4020801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bjectifs ou conclusion">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959E9E">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userDrawn="1"/>
        </p:nvSpPr>
        <p:spPr>
          <a:xfrm>
            <a:off x="-1" y="829430"/>
            <a:ext cx="12192001" cy="6028569"/>
          </a:xfrm>
          <a:prstGeom prst="rect">
            <a:avLst/>
          </a:prstGeom>
          <a:solidFill>
            <a:srgbClr val="348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339365" y="1099255"/>
            <a:ext cx="3672739" cy="2434167"/>
          </a:xfrm>
        </p:spPr>
        <p:txBody>
          <a:bodyPr lIns="0" tIns="0" rIns="0" bIns="0" anchor="t" anchorCtr="0"/>
          <a:lstStyle>
            <a:lvl1pPr>
              <a:defRPr>
                <a:solidFill>
                  <a:schemeClr val="bg1"/>
                </a:solidFill>
                <a:latin typeface="Segoe UI Light" panose="020B0502040204020203" pitchFamily="34" charset="0"/>
                <a:cs typeface="Segoe UI Light" panose="020B0502040204020203" pitchFamily="34" charset="0"/>
              </a:defRPr>
            </a:lvl1pPr>
          </a:lstStyle>
          <a:p>
            <a:r>
              <a:rPr lang="fr-FR" dirty="0"/>
              <a:t>Modifiez le style du titre</a:t>
            </a:r>
          </a:p>
        </p:txBody>
      </p:sp>
      <p:sp>
        <p:nvSpPr>
          <p:cNvPr id="3" name="Espace réservé du contenu 2"/>
          <p:cNvSpPr>
            <a:spLocks noGrp="1"/>
          </p:cNvSpPr>
          <p:nvPr>
            <p:ph idx="1" hasCustomPrompt="1"/>
          </p:nvPr>
        </p:nvSpPr>
        <p:spPr>
          <a:xfrm>
            <a:off x="4645506" y="1099255"/>
            <a:ext cx="7252455" cy="3729355"/>
          </a:xfrm>
        </p:spPr>
        <p:txBody>
          <a:bodyPr/>
          <a:lstStyle>
            <a:lvl1pPr marL="342900" indent="-342900">
              <a:spcBef>
                <a:spcPts val="1000"/>
              </a:spcBef>
              <a:buClr>
                <a:schemeClr val="bg1">
                  <a:lumMod val="85000"/>
                </a:schemeClr>
              </a:buClr>
              <a:buFont typeface="Arial" panose="020B0604020202020204" pitchFamily="34" charset="0"/>
              <a:buChar char="•"/>
              <a:defRPr sz="2400">
                <a:solidFill>
                  <a:schemeClr val="bg1">
                    <a:lumMod val="85000"/>
                  </a:schemeClr>
                </a:solidFill>
                <a:latin typeface="Segoe UI" panose="020B0502040204020203" pitchFamily="34" charset="0"/>
                <a:cs typeface="Segoe UI" panose="020B0502040204020203" pitchFamily="34" charset="0"/>
              </a:defRPr>
            </a:lvl1pPr>
            <a:lvl2pPr marL="742950" indent="-285750">
              <a:spcBef>
                <a:spcPts val="1000"/>
              </a:spcBef>
              <a:buClr>
                <a:schemeClr val="bg1">
                  <a:lumMod val="85000"/>
                </a:schemeClr>
              </a:buClr>
              <a:buFont typeface="Arial" panose="020B0604020202020204" pitchFamily="34" charset="0"/>
              <a:buChar char="•"/>
              <a:defRPr sz="1800">
                <a:solidFill>
                  <a:schemeClr val="bg1">
                    <a:lumMod val="85000"/>
                  </a:schemeClr>
                </a:solidFill>
                <a:latin typeface="Segoe UI" panose="020B0502040204020203" pitchFamily="34" charset="0"/>
                <a:cs typeface="Segoe UI" panose="020B0502040204020203" pitchFamily="34" charset="0"/>
              </a:defRPr>
            </a:lvl2pPr>
            <a:lvl3pPr marL="1200150" indent="-285750">
              <a:spcBef>
                <a:spcPts val="1000"/>
              </a:spcBef>
              <a:buClr>
                <a:schemeClr val="bg1">
                  <a:lumMod val="85000"/>
                </a:schemeClr>
              </a:buClr>
              <a:buFont typeface="Arial" panose="020B0604020202020204" pitchFamily="34" charset="0"/>
              <a:buChar char="•"/>
              <a:defRPr sz="1400">
                <a:solidFill>
                  <a:schemeClr val="bg1">
                    <a:lumMod val="85000"/>
                  </a:schemeClr>
                </a:solidFill>
                <a:latin typeface="Segoe UI" panose="020B0502040204020203" pitchFamily="34" charset="0"/>
                <a:cs typeface="Segoe UI" panose="020B0502040204020203" pitchFamily="34" charset="0"/>
              </a:defRPr>
            </a:lvl3pPr>
            <a:lvl4pPr marL="1657350" indent="-285750">
              <a:spcBef>
                <a:spcPts val="1000"/>
              </a:spcBef>
              <a:buClr>
                <a:schemeClr val="bg1">
                  <a:lumMod val="85000"/>
                </a:schemeClr>
              </a:buClr>
              <a:buFont typeface="Arial" panose="020B0604020202020204" pitchFamily="34" charset="0"/>
              <a:buChar char="•"/>
              <a:defRPr sz="1400">
                <a:solidFill>
                  <a:schemeClr val="bg1">
                    <a:lumMod val="85000"/>
                  </a:schemeClr>
                </a:solidFill>
                <a:latin typeface="Segoe UI" panose="020B0502040204020203" pitchFamily="34" charset="0"/>
                <a:cs typeface="Segoe UI" panose="020B0502040204020203" pitchFamily="34" charset="0"/>
              </a:defRPr>
            </a:lvl4pPr>
            <a:lvl5pPr marL="2114550" indent="-285750">
              <a:spcBef>
                <a:spcPts val="1000"/>
              </a:spcBef>
              <a:buClr>
                <a:schemeClr val="bg1">
                  <a:lumMod val="85000"/>
                </a:schemeClr>
              </a:buClr>
              <a:buFont typeface="Arial" panose="020B0604020202020204" pitchFamily="34" charset="0"/>
              <a:buChar char="•"/>
              <a:defRPr sz="1400">
                <a:solidFill>
                  <a:schemeClr val="bg1">
                    <a:lumMod val="85000"/>
                  </a:schemeClr>
                </a:solidFill>
                <a:latin typeface="Segoe UI" panose="020B0502040204020203" pitchFamily="34" charset="0"/>
                <a:cs typeface="Segoe UI" panose="020B0502040204020203" pitchFamily="34" charset="0"/>
              </a:defRPr>
            </a:lvl5pPr>
          </a:lstStyle>
          <a:p>
            <a:pPr lvl="0"/>
            <a:r>
              <a:rPr lang="fr-FR" dirty="0"/>
              <a:t>Modifiez les styles du texte du </a:t>
            </a:r>
            <a:r>
              <a:rPr lang="fr-FR" dirty="0" err="1"/>
              <a:t>masquehf:kifyfyfyfyfyfyfyf:kfk:gvgl:g</a:t>
            </a:r>
            <a:endParaRPr lang="fr-FR" dirty="0"/>
          </a:p>
          <a:p>
            <a:pPr lvl="0"/>
            <a:r>
              <a:rPr lang="fr-FR" dirty="0"/>
              <a:t>:</a:t>
            </a:r>
            <a:r>
              <a:rPr lang="fr-FR" dirty="0" err="1"/>
              <a:t>glo!g</a:t>
            </a:r>
            <a:r>
              <a:rPr lang="fr-FR" dirty="0"/>
              <a:t> </a:t>
            </a:r>
            <a:r>
              <a:rPr lang="fr-FR" dirty="0" err="1"/>
              <a:t>lgl:gf</a:t>
            </a:r>
            <a:r>
              <a:rPr lang="fr-FR" dirty="0"/>
              <a:t>:</a:t>
            </a:r>
          </a:p>
          <a:p>
            <a:pPr lvl="0"/>
            <a:endParaRPr lang="fr-FR" dirty="0"/>
          </a:p>
          <a:p>
            <a:pPr lvl="1"/>
            <a:r>
              <a:rPr lang="fr-FR" dirty="0"/>
              <a:t>Deuxième </a:t>
            </a:r>
            <a:r>
              <a:rPr lang="fr-FR" dirty="0" err="1"/>
              <a:t>niveauhil:iiiiiiiiiiiiiiiiiiiiiiopùjkb</a:t>
            </a:r>
            <a:r>
              <a:rPr lang="fr-FR" dirty="0"/>
              <a:t> </a:t>
            </a:r>
            <a:r>
              <a:rPr lang="fr-FR" dirty="0" err="1"/>
              <a:t>ihlfo:ghoglugmohhvki:y</a:t>
            </a:r>
            <a:r>
              <a:rPr lang="fr-FR" dirty="0"/>
              <a:t>  </a:t>
            </a:r>
            <a:r>
              <a:rPr lang="fr-FR" dirty="0" err="1"/>
              <a:t>yiyfi:ilyg</a:t>
            </a:r>
            <a:r>
              <a:rPr lang="fr-FR" dirty="0"/>
              <a:t> li</a:t>
            </a:r>
          </a:p>
          <a:p>
            <a:pPr lvl="2"/>
            <a:r>
              <a:rPr lang="fr-FR" dirty="0"/>
              <a:t>Troisième niveau</a:t>
            </a:r>
          </a:p>
          <a:p>
            <a:pPr lvl="3"/>
            <a:r>
              <a:rPr lang="fr-FR" dirty="0"/>
              <a:t>Quatrième niveau</a:t>
            </a:r>
          </a:p>
          <a:p>
            <a:pPr lvl="4"/>
            <a:r>
              <a:rPr lang="fr-FR" dirty="0"/>
              <a:t>Cinquième niveau</a:t>
            </a:r>
          </a:p>
        </p:txBody>
      </p:sp>
      <p:sp>
        <p:nvSpPr>
          <p:cNvPr id="7" name="Espace réservé du numéro de diapositive 5"/>
          <p:cNvSpPr>
            <a:spLocks noGrp="1"/>
          </p:cNvSpPr>
          <p:nvPr>
            <p:ph type="sldNum" sz="quarter" idx="12"/>
          </p:nvPr>
        </p:nvSpPr>
        <p:spPr>
          <a:xfrm>
            <a:off x="11012880" y="6173787"/>
            <a:ext cx="885081" cy="365125"/>
          </a:xfrm>
          <a:prstGeom prst="rect">
            <a:avLst/>
          </a:prstGeom>
        </p:spPr>
        <p:txBody>
          <a:bodyPr lIns="0" tIns="0" rIns="0" bIns="0" anchor="b" anchorCtr="0"/>
          <a:lstStyle>
            <a:lvl1pPr>
              <a:defRPr>
                <a:solidFill>
                  <a:srgbClr val="343642"/>
                </a:solidFill>
                <a:latin typeface="Segoe UI" panose="020B0502040204020203" pitchFamily="34" charset="0"/>
                <a:cs typeface="Segoe UI" panose="020B0502040204020203" pitchFamily="34" charset="0"/>
              </a:defRPr>
            </a:lvl1pPr>
          </a:lstStyle>
          <a:p>
            <a:fld id="{46133C14-29F8-4CFA-9628-57A273ADF066}" type="slidenum">
              <a:rPr lang="fr-FR" smtClean="0"/>
              <a:pPr/>
              <a:t>‹N°›</a:t>
            </a:fld>
            <a:endParaRPr lang="fr-FR" dirty="0"/>
          </a:p>
        </p:txBody>
      </p:sp>
      <p:pic>
        <p:nvPicPr>
          <p:cNvPr id="9" name="Imag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365" y="5699158"/>
            <a:ext cx="839754" cy="839754"/>
          </a:xfrm>
          <a:prstGeom prst="rect">
            <a:avLst/>
          </a:prstGeom>
        </p:spPr>
      </p:pic>
      <p:sp>
        <p:nvSpPr>
          <p:cNvPr id="24" name="Espace réservé du texte 23"/>
          <p:cNvSpPr>
            <a:spLocks noGrp="1"/>
          </p:cNvSpPr>
          <p:nvPr>
            <p:ph type="body" sz="quarter" idx="14" hasCustomPrompt="1"/>
          </p:nvPr>
        </p:nvSpPr>
        <p:spPr>
          <a:xfrm>
            <a:off x="339364" y="193022"/>
            <a:ext cx="11556000" cy="443387"/>
          </a:xfrm>
        </p:spPr>
        <p:txBody>
          <a:bodyPr lIns="0" tIns="0" rIns="0" bIns="0" anchor="b" anchorCtr="0">
            <a:normAutofit/>
          </a:bodyPr>
          <a:lstStyle>
            <a:lvl1pPr marL="0" indent="0" algn="l">
              <a:buNone/>
              <a:defRPr sz="2400">
                <a:solidFill>
                  <a:srgbClr val="343642"/>
                </a:solidFill>
                <a:latin typeface="Segoe UI Light" panose="020B0502040204020203" pitchFamily="34" charset="0"/>
                <a:cs typeface="Segoe UI Light" panose="020B0502040204020203" pitchFamily="34" charset="0"/>
              </a:defRPr>
            </a:lvl1pPr>
            <a:lvl2pPr marL="457200" indent="0" algn="l">
              <a:buNone/>
              <a:defRPr>
                <a:solidFill>
                  <a:srgbClr val="343642"/>
                </a:solidFill>
                <a:latin typeface="+mn-lt"/>
              </a:defRPr>
            </a:lvl2pPr>
            <a:lvl3pPr marL="914400" indent="0" algn="l">
              <a:buNone/>
              <a:defRPr>
                <a:solidFill>
                  <a:srgbClr val="343642"/>
                </a:solidFill>
                <a:latin typeface="+mn-lt"/>
              </a:defRPr>
            </a:lvl3pPr>
            <a:lvl4pPr marL="1371600" indent="0" algn="l">
              <a:buNone/>
              <a:defRPr>
                <a:solidFill>
                  <a:srgbClr val="343642"/>
                </a:solidFill>
                <a:latin typeface="+mn-lt"/>
              </a:defRPr>
            </a:lvl4pPr>
            <a:lvl5pPr marL="1828800" indent="0" algn="l">
              <a:buNone/>
              <a:defRPr>
                <a:solidFill>
                  <a:srgbClr val="343642"/>
                </a:solidFill>
                <a:latin typeface="+mn-lt"/>
              </a:defRPr>
            </a:lvl5pPr>
          </a:lstStyle>
          <a:p>
            <a:pPr lvl="0"/>
            <a:r>
              <a:rPr lang="fr-FR" dirty="0"/>
              <a:t>Nom du module</a:t>
            </a:r>
          </a:p>
        </p:txBody>
      </p:sp>
    </p:spTree>
    <p:extLst>
      <p:ext uri="{BB962C8B-B14F-4D97-AF65-F5344CB8AC3E}">
        <p14:creationId xmlns:p14="http://schemas.microsoft.com/office/powerpoint/2010/main" val="740131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a:xfrm>
            <a:off x="838200" y="6356350"/>
            <a:ext cx="2743200" cy="365125"/>
          </a:xfrm>
          <a:prstGeom prst="rect">
            <a:avLst/>
          </a:prstGeom>
        </p:spPr>
        <p:txBody>
          <a:bodyPr/>
          <a:lstStyle/>
          <a:p>
            <a:endParaRPr lang="fr-FR"/>
          </a:p>
        </p:txBody>
      </p:sp>
      <p:sp>
        <p:nvSpPr>
          <p:cNvPr id="6" name="Espace réservé du pied de page 5"/>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8610600" y="6356350"/>
            <a:ext cx="2743200" cy="365125"/>
          </a:xfrm>
          <a:prstGeom prst="rect">
            <a:avLst/>
          </a:prstGeom>
        </p:spPr>
        <p:txBody>
          <a:bodyPr/>
          <a:lstStyle/>
          <a:p>
            <a:fld id="{46133C14-29F8-4CFA-9628-57A273ADF066}" type="slidenum">
              <a:rPr lang="fr-FR" smtClean="0"/>
              <a:t>‹N°›</a:t>
            </a:fld>
            <a:endParaRPr lang="fr-FR"/>
          </a:p>
        </p:txBody>
      </p:sp>
    </p:spTree>
    <p:extLst>
      <p:ext uri="{BB962C8B-B14F-4D97-AF65-F5344CB8AC3E}">
        <p14:creationId xmlns:p14="http://schemas.microsoft.com/office/powerpoint/2010/main" val="3984680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a:xfrm>
            <a:off x="838200" y="6356350"/>
            <a:ext cx="2743200" cy="365125"/>
          </a:xfrm>
          <a:prstGeom prst="rect">
            <a:avLst/>
          </a:prstGeom>
        </p:spPr>
        <p:txBody>
          <a:bodyPr/>
          <a:lstStyle/>
          <a:p>
            <a:endParaRPr lang="fr-FR"/>
          </a:p>
        </p:txBody>
      </p:sp>
      <p:sp>
        <p:nvSpPr>
          <p:cNvPr id="8" name="Espace réservé du pied de page 7"/>
          <p:cNvSpPr>
            <a:spLocks noGrp="1"/>
          </p:cNvSpPr>
          <p:nvPr>
            <p:ph type="ftr" sz="quarter" idx="11"/>
          </p:nvPr>
        </p:nvSpPr>
        <p:spPr>
          <a:xfrm>
            <a:off x="4038600" y="6356350"/>
            <a:ext cx="4114800" cy="365125"/>
          </a:xfrm>
          <a:prstGeom prst="rect">
            <a:avLst/>
          </a:prstGeom>
        </p:spPr>
        <p:txBody>
          <a:bodyPr/>
          <a:lstStyle/>
          <a:p>
            <a:endParaRPr lang="fr-FR"/>
          </a:p>
        </p:txBody>
      </p:sp>
      <p:sp>
        <p:nvSpPr>
          <p:cNvPr id="9" name="Espace réservé du numéro de diapositive 8"/>
          <p:cNvSpPr>
            <a:spLocks noGrp="1"/>
          </p:cNvSpPr>
          <p:nvPr>
            <p:ph type="sldNum" sz="quarter" idx="12"/>
          </p:nvPr>
        </p:nvSpPr>
        <p:spPr>
          <a:xfrm>
            <a:off x="8610600" y="6356350"/>
            <a:ext cx="2743200" cy="365125"/>
          </a:xfrm>
          <a:prstGeom prst="rect">
            <a:avLst/>
          </a:prstGeom>
        </p:spPr>
        <p:txBody>
          <a:bodyPr/>
          <a:lstStyle/>
          <a:p>
            <a:fld id="{46133C14-29F8-4CFA-9628-57A273ADF066}" type="slidenum">
              <a:rPr lang="fr-FR" smtClean="0"/>
              <a:t>‹N°›</a:t>
            </a:fld>
            <a:endParaRPr lang="fr-FR"/>
          </a:p>
        </p:txBody>
      </p:sp>
    </p:spTree>
    <p:extLst>
      <p:ext uri="{BB962C8B-B14F-4D97-AF65-F5344CB8AC3E}">
        <p14:creationId xmlns:p14="http://schemas.microsoft.com/office/powerpoint/2010/main" val="4051818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a:xfrm>
            <a:off x="838200" y="6356350"/>
            <a:ext cx="2743200" cy="365125"/>
          </a:xfrm>
          <a:prstGeom prst="rect">
            <a:avLst/>
          </a:prstGeom>
        </p:spPr>
        <p:txBody>
          <a:bodyPr/>
          <a:lstStyle/>
          <a:p>
            <a:endParaRPr lang="fr-FR"/>
          </a:p>
        </p:txBody>
      </p:sp>
      <p:sp>
        <p:nvSpPr>
          <p:cNvPr id="4" name="Espace réservé du pied de page 3"/>
          <p:cNvSpPr>
            <a:spLocks noGrp="1"/>
          </p:cNvSpPr>
          <p:nvPr>
            <p:ph type="ftr" sz="quarter" idx="11"/>
          </p:nvPr>
        </p:nvSpPr>
        <p:spPr>
          <a:xfrm>
            <a:off x="4038600" y="6356350"/>
            <a:ext cx="4114800" cy="365125"/>
          </a:xfrm>
          <a:prstGeom prst="rect">
            <a:avLst/>
          </a:prstGeom>
        </p:spPr>
        <p:txBody>
          <a:bodyPr/>
          <a:lstStyle/>
          <a:p>
            <a:endParaRPr lang="fr-FR"/>
          </a:p>
        </p:txBody>
      </p:sp>
      <p:sp>
        <p:nvSpPr>
          <p:cNvPr id="5" name="Espace réservé du numéro de diapositive 4"/>
          <p:cNvSpPr>
            <a:spLocks noGrp="1"/>
          </p:cNvSpPr>
          <p:nvPr>
            <p:ph type="sldNum" sz="quarter" idx="12"/>
          </p:nvPr>
        </p:nvSpPr>
        <p:spPr>
          <a:xfrm>
            <a:off x="8610600" y="6356350"/>
            <a:ext cx="2743200" cy="365125"/>
          </a:xfrm>
          <a:prstGeom prst="rect">
            <a:avLst/>
          </a:prstGeom>
        </p:spPr>
        <p:txBody>
          <a:bodyPr/>
          <a:lstStyle/>
          <a:p>
            <a:fld id="{46133C14-29F8-4CFA-9628-57A273ADF066}" type="slidenum">
              <a:rPr lang="fr-FR" smtClean="0"/>
              <a:t>‹N°›</a:t>
            </a:fld>
            <a:endParaRPr lang="fr-FR"/>
          </a:p>
        </p:txBody>
      </p:sp>
    </p:spTree>
    <p:extLst>
      <p:ext uri="{BB962C8B-B14F-4D97-AF65-F5344CB8AC3E}">
        <p14:creationId xmlns:p14="http://schemas.microsoft.com/office/powerpoint/2010/main" val="2178587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684714849"/>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79" r:id="rId3"/>
    <p:sldLayoutId id="2147483651" r:id="rId4"/>
    <p:sldLayoutId id="2147483650"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hyperlink" Target="https://angular.io/guide/architecture"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ngular.io/api?type=pipe" TargetMode="Externa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ngular/angular-cli"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hyperlink" Target="http://localhost:4200/" TargetMode="External"/><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Le développement côté client avec JavaScript</a:t>
            </a:r>
          </a:p>
        </p:txBody>
      </p:sp>
      <p:sp>
        <p:nvSpPr>
          <p:cNvPr id="3" name="Sous-titre 2"/>
          <p:cNvSpPr>
            <a:spLocks noGrp="1"/>
          </p:cNvSpPr>
          <p:nvPr>
            <p:ph type="subTitle" idx="1"/>
          </p:nvPr>
        </p:nvSpPr>
        <p:spPr/>
        <p:txBody>
          <a:bodyPr/>
          <a:lstStyle/>
          <a:p>
            <a:r>
              <a:rPr lang="fr-FR" dirty="0"/>
              <a:t>Module 6 - Les bases d’</a:t>
            </a:r>
            <a:r>
              <a:rPr lang="fr-FR" dirty="0" err="1"/>
              <a:t>Angular</a:t>
            </a:r>
            <a:endParaRPr lang="fr-FR" dirty="0"/>
          </a:p>
        </p:txBody>
      </p:sp>
    </p:spTree>
    <p:extLst>
      <p:ext uri="{BB962C8B-B14F-4D97-AF65-F5344CB8AC3E}">
        <p14:creationId xmlns:p14="http://schemas.microsoft.com/office/powerpoint/2010/main" val="216193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Architecture générale</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pic>
        <p:nvPicPr>
          <p:cNvPr id="9" name="Image 8">
            <a:extLst>
              <a:ext uri="{FF2B5EF4-FFF2-40B4-BE49-F238E27FC236}">
                <a16:creationId xmlns:a16="http://schemas.microsoft.com/office/drawing/2014/main" id="{DDC3BE62-CB3F-4BC3-9E02-B54BBF4AB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148" y="1687370"/>
            <a:ext cx="6339703" cy="3224192"/>
          </a:xfrm>
          <a:prstGeom prst="rect">
            <a:avLst/>
          </a:prstGeom>
        </p:spPr>
      </p:pic>
      <p:grpSp>
        <p:nvGrpSpPr>
          <p:cNvPr id="12" name="Groupe 11">
            <a:extLst>
              <a:ext uri="{FF2B5EF4-FFF2-40B4-BE49-F238E27FC236}">
                <a16:creationId xmlns:a16="http://schemas.microsoft.com/office/drawing/2014/main" id="{D104A724-5CE1-4055-AE34-2B9709842EE3}"/>
              </a:ext>
            </a:extLst>
          </p:cNvPr>
          <p:cNvGrpSpPr/>
          <p:nvPr/>
        </p:nvGrpSpPr>
        <p:grpSpPr>
          <a:xfrm>
            <a:off x="4132458" y="5699636"/>
            <a:ext cx="3927083" cy="389970"/>
            <a:chOff x="3941084" y="5689317"/>
            <a:chExt cx="3980255" cy="389970"/>
          </a:xfrm>
        </p:grpSpPr>
        <p:sp>
          <p:nvSpPr>
            <p:cNvPr id="10" name="Rectangle 9">
              <a:extLst>
                <a:ext uri="{FF2B5EF4-FFF2-40B4-BE49-F238E27FC236}">
                  <a16:creationId xmlns:a16="http://schemas.microsoft.com/office/drawing/2014/main" id="{17ACB60F-EECA-4552-A1AF-8FC1509590B8}"/>
                </a:ext>
              </a:extLst>
            </p:cNvPr>
            <p:cNvSpPr/>
            <p:nvPr/>
          </p:nvSpPr>
          <p:spPr>
            <a:xfrm>
              <a:off x="4270660" y="5689317"/>
              <a:ext cx="3650679" cy="369332"/>
            </a:xfrm>
            <a:prstGeom prst="rect">
              <a:avLst/>
            </a:prstGeom>
          </p:spPr>
          <p:txBody>
            <a:bodyPr wrap="none">
              <a:spAutoFit/>
            </a:bodyPr>
            <a:lstStyle/>
            <a:p>
              <a:r>
                <a:rPr lang="fr-FR" dirty="0">
                  <a:hlinkClick r:id="rId4"/>
                </a:rPr>
                <a:t>https://angular.io/guide/architecture</a:t>
              </a:r>
              <a:endParaRPr lang="fr-FR" dirty="0"/>
            </a:p>
          </p:txBody>
        </p:sp>
        <p:pic>
          <p:nvPicPr>
            <p:cNvPr id="11" name="Image 10">
              <a:extLst>
                <a:ext uri="{FF2B5EF4-FFF2-40B4-BE49-F238E27FC236}">
                  <a16:creationId xmlns:a16="http://schemas.microsoft.com/office/drawing/2014/main" id="{E168DB0B-FC47-4472-99BE-398324C99B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41084" y="5709955"/>
              <a:ext cx="369332" cy="369332"/>
            </a:xfrm>
            <a:prstGeom prst="rect">
              <a:avLst/>
            </a:prstGeom>
          </p:spPr>
        </p:pic>
      </p:grpSp>
    </p:spTree>
    <p:extLst>
      <p:ext uri="{BB962C8B-B14F-4D97-AF65-F5344CB8AC3E}">
        <p14:creationId xmlns:p14="http://schemas.microsoft.com/office/powerpoint/2010/main" val="321933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Les modules</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5" name="Rectangle 1">
            <a:extLst>
              <a:ext uri="{FF2B5EF4-FFF2-40B4-BE49-F238E27FC236}">
                <a16:creationId xmlns:a16="http://schemas.microsoft.com/office/drawing/2014/main" id="{F35E6324-6178-432A-8972-3B68B90A2F3C}"/>
              </a:ext>
            </a:extLst>
          </p:cNvPr>
          <p:cNvSpPr>
            <a:spLocks noChangeArrowheads="1"/>
          </p:cNvSpPr>
          <p:nvPr/>
        </p:nvSpPr>
        <p:spPr bwMode="auto">
          <a:xfrm>
            <a:off x="2726707" y="1611617"/>
            <a:ext cx="7343677" cy="427809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BrowserModule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from</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angular</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/platform-browser'</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NgModule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from</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angular</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core</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AppComponent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from</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app.component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err="1">
                <a:ln>
                  <a:noFill/>
                </a:ln>
                <a:solidFill>
                  <a:srgbClr val="808000"/>
                </a:solidFill>
                <a:effectLst/>
                <a:latin typeface="Courier New" panose="02070309020205020404" pitchFamily="49" charset="0"/>
                <a:cs typeface="Courier New" panose="02070309020205020404" pitchFamily="49" charset="0"/>
              </a:rPr>
              <a:t>NgModule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declarations</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AppComponent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imports</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BrowserModule</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providers</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bootstrap</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AppComponent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export class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AppModule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2935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Les composants et </a:t>
            </a:r>
            <a:r>
              <a:rPr lang="fr-FR" dirty="0" err="1"/>
              <a:t>templates</a:t>
            </a:r>
            <a:endParaRPr lang="fr-FR" dirty="0"/>
          </a:p>
        </p:txBody>
      </p:sp>
      <p:sp>
        <p:nvSpPr>
          <p:cNvPr id="3" name="Espace réservé du contenu 2"/>
          <p:cNvSpPr>
            <a:spLocks noGrp="1"/>
          </p:cNvSpPr>
          <p:nvPr>
            <p:ph idx="1"/>
          </p:nvPr>
        </p:nvSpPr>
        <p:spPr/>
        <p:txBody>
          <a:bodyPr/>
          <a:lstStyle/>
          <a:p>
            <a:r>
              <a:rPr lang="fr-FR" dirty="0"/>
              <a:t>Composant</a:t>
            </a:r>
          </a:p>
          <a:p>
            <a:endParaRPr lang="fr-FR" b="1" dirty="0"/>
          </a:p>
          <a:p>
            <a:endParaRPr lang="fr-FR" b="1" dirty="0"/>
          </a:p>
          <a:p>
            <a:endParaRPr lang="fr-FR" b="1" dirty="0"/>
          </a:p>
          <a:p>
            <a:endParaRPr lang="fr-FR" b="1" dirty="0"/>
          </a:p>
          <a:p>
            <a:r>
              <a:rPr lang="fr-FR" dirty="0"/>
              <a:t>Template</a:t>
            </a:r>
          </a:p>
          <a:p>
            <a:pPr marL="0" indent="0">
              <a:buNone/>
            </a:pPr>
            <a:endParaRPr lang="fr-FR" b="1" dirty="0"/>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8" name="Rectangle 1">
            <a:extLst>
              <a:ext uri="{FF2B5EF4-FFF2-40B4-BE49-F238E27FC236}">
                <a16:creationId xmlns:a16="http://schemas.microsoft.com/office/drawing/2014/main" id="{1F396565-AFC2-4B8D-ACA3-F6AE9D245A27}"/>
              </a:ext>
            </a:extLst>
          </p:cNvPr>
          <p:cNvSpPr>
            <a:spLocks noChangeArrowheads="1"/>
          </p:cNvSpPr>
          <p:nvPr/>
        </p:nvSpPr>
        <p:spPr bwMode="auto">
          <a:xfrm>
            <a:off x="4227871" y="1825625"/>
            <a:ext cx="5245347" cy="2062103"/>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@Component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selector</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‘balise-perso'</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templateUrl</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‘./pageHTMLAssociée.html'</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styleUrls</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‘./fichierCSSAssocié.css'</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export class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MonComposant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7119F16A-4193-4903-844D-894216618D51}"/>
              </a:ext>
            </a:extLst>
          </p:cNvPr>
          <p:cNvSpPr>
            <a:spLocks noChangeArrowheads="1"/>
          </p:cNvSpPr>
          <p:nvPr/>
        </p:nvSpPr>
        <p:spPr bwMode="auto">
          <a:xfrm>
            <a:off x="4227870" y="4174490"/>
            <a:ext cx="5820697" cy="181588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div</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h1</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Un contenu HTML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relié aux variables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000000"/>
                </a:solidFill>
                <a:latin typeface="Courier New" panose="02070309020205020404" pitchFamily="49" charset="0"/>
                <a:cs typeface="Courier New" panose="02070309020205020404" pitchFamily="49" charset="0"/>
              </a:rPr>
              <a:t>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et méthodes du composant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h1</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div</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7344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La liaison de données</a:t>
            </a:r>
          </a:p>
        </p:txBody>
      </p:sp>
      <p:sp>
        <p:nvSpPr>
          <p:cNvPr id="3" name="Espace réservé du contenu 2"/>
          <p:cNvSpPr>
            <a:spLocks noGrp="1"/>
          </p:cNvSpPr>
          <p:nvPr>
            <p:ph idx="1"/>
          </p:nvPr>
        </p:nvSpPr>
        <p:spPr/>
        <p:txBody>
          <a:bodyPr/>
          <a:lstStyle/>
          <a:p>
            <a:r>
              <a:rPr lang="fr-FR" dirty="0"/>
              <a:t>La liaison unidirectionnelle (one-</a:t>
            </a:r>
            <a:r>
              <a:rPr lang="fr-FR" dirty="0" err="1"/>
              <a:t>way</a:t>
            </a:r>
            <a:r>
              <a:rPr lang="fr-FR" dirty="0"/>
              <a:t> binding)</a:t>
            </a:r>
          </a:p>
          <a:p>
            <a:pPr lvl="1"/>
            <a:r>
              <a:rPr lang="fr-FR" dirty="0"/>
              <a:t>Composant vers </a:t>
            </a:r>
            <a:r>
              <a:rPr lang="fr-FR" dirty="0" err="1"/>
              <a:t>template</a:t>
            </a:r>
            <a:endParaRPr lang="fr-FR" dirty="0"/>
          </a:p>
          <a:p>
            <a:pPr lvl="2"/>
            <a:r>
              <a:rPr lang="fr-FR" dirty="0"/>
              <a:t>Interpolation</a:t>
            </a:r>
          </a:p>
          <a:p>
            <a:pPr lvl="2"/>
            <a:r>
              <a:rPr lang="fr-FR" dirty="0"/>
              <a:t>Liaison par propriété (</a:t>
            </a:r>
            <a:r>
              <a:rPr lang="fr-FR" dirty="0" err="1"/>
              <a:t>property</a:t>
            </a:r>
            <a:r>
              <a:rPr lang="fr-FR" dirty="0"/>
              <a:t> binding)</a:t>
            </a:r>
          </a:p>
          <a:p>
            <a:pPr lvl="1"/>
            <a:r>
              <a:rPr lang="fr-FR" dirty="0"/>
              <a:t>Template vers composant</a:t>
            </a:r>
          </a:p>
          <a:p>
            <a:pPr lvl="2"/>
            <a:r>
              <a:rPr lang="fr-FR" dirty="0"/>
              <a:t>Liaison par événement (</a:t>
            </a:r>
            <a:r>
              <a:rPr lang="fr-FR" dirty="0" err="1"/>
              <a:t>event</a:t>
            </a:r>
            <a:r>
              <a:rPr lang="fr-FR" dirty="0"/>
              <a:t> binding)</a:t>
            </a:r>
          </a:p>
          <a:p>
            <a:r>
              <a:rPr lang="fr-FR" dirty="0"/>
              <a:t>La liaison bidirectionnelle (</a:t>
            </a:r>
            <a:r>
              <a:rPr lang="fr-FR" dirty="0" err="1"/>
              <a:t>two-way</a:t>
            </a:r>
            <a:r>
              <a:rPr lang="fr-FR" dirty="0"/>
              <a:t> binding)</a:t>
            </a:r>
          </a:p>
          <a:p>
            <a:pPr lvl="1"/>
            <a:endParaRPr lang="fr-FR" dirty="0"/>
          </a:p>
          <a:p>
            <a:pPr lvl="1"/>
            <a:endParaRPr lang="fr-FR" dirty="0"/>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Tree>
    <p:extLst>
      <p:ext uri="{BB962C8B-B14F-4D97-AF65-F5344CB8AC3E}">
        <p14:creationId xmlns:p14="http://schemas.microsoft.com/office/powerpoint/2010/main" val="206549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L’interpolation</a:t>
            </a:r>
          </a:p>
        </p:txBody>
      </p:sp>
      <p:sp>
        <p:nvSpPr>
          <p:cNvPr id="3" name="Espace réservé du contenu 2"/>
          <p:cNvSpPr>
            <a:spLocks noGrp="1"/>
          </p:cNvSpPr>
          <p:nvPr>
            <p:ph idx="1"/>
          </p:nvPr>
        </p:nvSpPr>
        <p:spPr/>
        <p:txBody>
          <a:bodyPr/>
          <a:lstStyle/>
          <a:p>
            <a:r>
              <a:rPr lang="fr-FR" dirty="0"/>
              <a:t>Syntaxe :</a:t>
            </a:r>
          </a:p>
          <a:p>
            <a:endParaRPr lang="fr-FR" dirty="0"/>
          </a:p>
          <a:p>
            <a:r>
              <a:rPr lang="fr-FR" dirty="0"/>
              <a:t>Caractéristiques :</a:t>
            </a:r>
          </a:p>
          <a:p>
            <a:pPr lvl="1"/>
            <a:r>
              <a:rPr lang="fr-FR" dirty="0"/>
              <a:t>Instruction </a:t>
            </a:r>
            <a:r>
              <a:rPr lang="fr-FR" dirty="0" err="1"/>
              <a:t>TypeScript</a:t>
            </a:r>
            <a:r>
              <a:rPr lang="fr-FR" dirty="0"/>
              <a:t> valide</a:t>
            </a:r>
          </a:p>
          <a:p>
            <a:pPr lvl="1"/>
            <a:r>
              <a:rPr lang="fr-FR" dirty="0"/>
              <a:t>Affichable</a:t>
            </a:r>
          </a:p>
          <a:p>
            <a:pPr lvl="1"/>
            <a:r>
              <a:rPr lang="fr-FR" dirty="0"/>
              <a:t>Peut faire référence aux variables et méthodes du composant </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6" name="Rectangle 1">
            <a:extLst>
              <a:ext uri="{FF2B5EF4-FFF2-40B4-BE49-F238E27FC236}">
                <a16:creationId xmlns:a16="http://schemas.microsoft.com/office/drawing/2014/main" id="{94D79C40-AB2D-4A94-AA33-046D2842159D}"/>
              </a:ext>
            </a:extLst>
          </p:cNvPr>
          <p:cNvSpPr>
            <a:spLocks noChangeArrowheads="1"/>
          </p:cNvSpPr>
          <p:nvPr/>
        </p:nvSpPr>
        <p:spPr bwMode="auto">
          <a:xfrm>
            <a:off x="2655996" y="1722970"/>
            <a:ext cx="2653290" cy="58477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3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r>
              <a:rPr kumimoji="0" lang="fr-FR" altLang="fr-FR"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valeur</a:t>
            </a:r>
            <a:r>
              <a:rPr kumimoji="0" lang="fr-FR" altLang="fr-FR" sz="3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endParaRPr kumimoji="0" lang="fr-FR" altLang="fr-FR" sz="3200" b="1" i="0" u="none" strike="noStrike" cap="none" normalizeH="0" baseline="0" dirty="0">
              <a:ln>
                <a:noFill/>
              </a:ln>
              <a:solidFill>
                <a:srgbClr val="C00000"/>
              </a:solidFill>
              <a:effectLst/>
              <a:latin typeface="Arial" panose="020B0604020202020204" pitchFamily="34" charset="0"/>
            </a:endParaRPr>
          </a:p>
        </p:txBody>
      </p:sp>
      <p:sp>
        <p:nvSpPr>
          <p:cNvPr id="7" name="Rectangle 1">
            <a:extLst>
              <a:ext uri="{FF2B5EF4-FFF2-40B4-BE49-F238E27FC236}">
                <a16:creationId xmlns:a16="http://schemas.microsoft.com/office/drawing/2014/main" id="{8A8E5E62-AC23-451A-A758-F77604F78082}"/>
              </a:ext>
            </a:extLst>
          </p:cNvPr>
          <p:cNvSpPr>
            <a:spLocks noChangeArrowheads="1"/>
          </p:cNvSpPr>
          <p:nvPr/>
        </p:nvSpPr>
        <p:spPr bwMode="auto">
          <a:xfrm>
            <a:off x="1664538" y="4593491"/>
            <a:ext cx="3517310" cy="1077218"/>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fr-FR" altLang="fr-FR" sz="16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@Component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export class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MonComposant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fr-FR" altLang="fr-FR" sz="1600" b="1" dirty="0">
                <a:solidFill>
                  <a:srgbClr val="660E7A"/>
                </a:solidFill>
                <a:latin typeface="Courier New" panose="02070309020205020404" pitchFamily="49" charset="0"/>
                <a:cs typeface="Courier New" panose="02070309020205020404" pitchFamily="49" charset="0"/>
              </a:rPr>
              <a:t>valeur</a:t>
            </a:r>
            <a:r>
              <a:rPr lang="fr-FR" altLang="fr-FR" sz="1600" dirty="0">
                <a:solidFill>
                  <a:srgbClr val="000000"/>
                </a:solidFill>
                <a:latin typeface="Courier New" panose="02070309020205020404" pitchFamily="49" charset="0"/>
                <a:cs typeface="Courier New" panose="02070309020205020404" pitchFamily="49" charset="0"/>
              </a:rPr>
              <a:t>: </a:t>
            </a:r>
            <a:r>
              <a:rPr lang="fr-FR" altLang="fr-FR" sz="1600" b="1" dirty="0">
                <a:solidFill>
                  <a:srgbClr val="000080"/>
                </a:solidFill>
                <a:latin typeface="Courier New" panose="02070309020205020404" pitchFamily="49" charset="0"/>
                <a:cs typeface="Courier New" panose="02070309020205020404" pitchFamily="49" charset="0"/>
              </a:rPr>
              <a:t>string</a:t>
            </a:r>
            <a:r>
              <a:rPr lang="fr-FR" altLang="fr-FR" sz="1600" dirty="0">
                <a:solidFill>
                  <a:srgbClr val="000000"/>
                </a:solidFill>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6A9BFE88-06E0-4170-BD22-F9817083FEFC}"/>
              </a:ext>
            </a:extLst>
          </p:cNvPr>
          <p:cNvSpPr>
            <a:spLocks noChangeArrowheads="1"/>
          </p:cNvSpPr>
          <p:nvPr/>
        </p:nvSpPr>
        <p:spPr bwMode="auto">
          <a:xfrm>
            <a:off x="8156029" y="4811843"/>
            <a:ext cx="1665841" cy="830997"/>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valeur</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cxnSp>
        <p:nvCxnSpPr>
          <p:cNvPr id="10" name="Connecteur droit avec flèche 9">
            <a:extLst>
              <a:ext uri="{FF2B5EF4-FFF2-40B4-BE49-F238E27FC236}">
                <a16:creationId xmlns:a16="http://schemas.microsoft.com/office/drawing/2014/main" id="{ED1C46F0-A267-4E3E-9530-D2B617742553}"/>
              </a:ext>
            </a:extLst>
          </p:cNvPr>
          <p:cNvCxnSpPr>
            <a:cxnSpLocks/>
          </p:cNvCxnSpPr>
          <p:nvPr/>
        </p:nvCxnSpPr>
        <p:spPr>
          <a:xfrm>
            <a:off x="4546069" y="5248362"/>
            <a:ext cx="3872717" cy="0"/>
          </a:xfrm>
          <a:prstGeom prst="straightConnector1">
            <a:avLst/>
          </a:prstGeom>
          <a:ln w="25400">
            <a:solidFill>
              <a:schemeClr val="bg1">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9E895A00-DF0D-44CE-AA6E-31AAF341DCE3}"/>
              </a:ext>
            </a:extLst>
          </p:cNvPr>
          <p:cNvSpPr txBox="1"/>
          <p:nvPr/>
        </p:nvSpPr>
        <p:spPr>
          <a:xfrm>
            <a:off x="5503394" y="5214026"/>
            <a:ext cx="2070290" cy="592684"/>
          </a:xfrm>
          <a:prstGeom prst="rect">
            <a:avLst/>
          </a:prstGeom>
        </p:spPr>
        <p:txBody>
          <a:bodyPr vert="horz" wrap="none" lIns="91440" tIns="45720" rIns="91440" bIns="45720" rtlCol="0" anchor="b">
            <a:normAutofit/>
          </a:bodyPr>
          <a:lstStyle/>
          <a:p>
            <a:pPr algn="ctr"/>
            <a:r>
              <a:rPr lang="fr-FR" sz="1400" dirty="0">
                <a:solidFill>
                  <a:srgbClr val="C00000"/>
                </a:solidFill>
              </a:rPr>
              <a:t>Liaison unidirectionnelle</a:t>
            </a:r>
          </a:p>
          <a:p>
            <a:pPr algn="ctr"/>
            <a:r>
              <a:rPr lang="fr-FR" sz="1400" dirty="0">
                <a:solidFill>
                  <a:srgbClr val="C00000"/>
                </a:solidFill>
              </a:rPr>
              <a:t>composant vers </a:t>
            </a:r>
            <a:r>
              <a:rPr lang="fr-FR" sz="1400" dirty="0" err="1">
                <a:solidFill>
                  <a:srgbClr val="C00000"/>
                </a:solidFill>
              </a:rPr>
              <a:t>template</a:t>
            </a:r>
            <a:endParaRPr lang="fr-FR" sz="1400" dirty="0">
              <a:solidFill>
                <a:srgbClr val="C00000"/>
              </a:solidFill>
            </a:endParaRPr>
          </a:p>
        </p:txBody>
      </p:sp>
    </p:spTree>
    <p:extLst>
      <p:ext uri="{BB962C8B-B14F-4D97-AF65-F5344CB8AC3E}">
        <p14:creationId xmlns:p14="http://schemas.microsoft.com/office/powerpoint/2010/main" val="155169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9"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La liaison par propriété</a:t>
            </a:r>
          </a:p>
        </p:txBody>
      </p:sp>
      <p:sp>
        <p:nvSpPr>
          <p:cNvPr id="3" name="Espace réservé du contenu 2"/>
          <p:cNvSpPr>
            <a:spLocks noGrp="1"/>
          </p:cNvSpPr>
          <p:nvPr>
            <p:ph idx="1"/>
          </p:nvPr>
        </p:nvSpPr>
        <p:spPr/>
        <p:txBody>
          <a:bodyPr/>
          <a:lstStyle/>
          <a:p>
            <a:r>
              <a:rPr lang="fr-FR" dirty="0"/>
              <a:t>Syntaxe :</a:t>
            </a:r>
          </a:p>
          <a:p>
            <a:endParaRPr lang="fr-FR" dirty="0"/>
          </a:p>
          <a:p>
            <a:r>
              <a:rPr lang="fr-FR" dirty="0"/>
              <a:t>Caractéristiques :</a:t>
            </a:r>
          </a:p>
          <a:p>
            <a:pPr lvl="1"/>
            <a:r>
              <a:rPr lang="fr-FR" dirty="0"/>
              <a:t>La propriété est une propriété HTML ou </a:t>
            </a:r>
            <a:r>
              <a:rPr lang="fr-FR" dirty="0" err="1"/>
              <a:t>Angular</a:t>
            </a:r>
            <a:endParaRPr lang="fr-FR" dirty="0"/>
          </a:p>
          <a:p>
            <a:pPr lvl="1"/>
            <a:r>
              <a:rPr lang="fr-FR" dirty="0"/>
              <a:t>La valeur est une instruction </a:t>
            </a:r>
            <a:r>
              <a:rPr lang="fr-FR" dirty="0" err="1"/>
              <a:t>TypeScript</a:t>
            </a:r>
            <a:r>
              <a:rPr lang="fr-FR" dirty="0"/>
              <a:t> valide</a:t>
            </a:r>
          </a:p>
          <a:p>
            <a:pPr lvl="1"/>
            <a:r>
              <a:rPr lang="fr-FR" dirty="0"/>
              <a:t>Affichable</a:t>
            </a:r>
          </a:p>
          <a:p>
            <a:pPr lvl="1"/>
            <a:r>
              <a:rPr lang="fr-FR" dirty="0"/>
              <a:t>Peut faire référence aux variables et méthodes du composant </a:t>
            </a:r>
          </a:p>
          <a:p>
            <a:endParaRPr lang="fr-FR" dirty="0"/>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6" name="Rectangle 1">
            <a:extLst>
              <a:ext uri="{FF2B5EF4-FFF2-40B4-BE49-F238E27FC236}">
                <a16:creationId xmlns:a16="http://schemas.microsoft.com/office/drawing/2014/main" id="{F4D992BE-DEE3-4CAB-9381-1FB00CE2F342}"/>
              </a:ext>
            </a:extLst>
          </p:cNvPr>
          <p:cNvSpPr>
            <a:spLocks noChangeArrowheads="1"/>
          </p:cNvSpPr>
          <p:nvPr/>
        </p:nvSpPr>
        <p:spPr bwMode="auto">
          <a:xfrm>
            <a:off x="2848303" y="1712461"/>
            <a:ext cx="6603090" cy="58477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3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lang="fr-FR" altLang="fr-FR" sz="3200" dirty="0">
                <a:solidFill>
                  <a:srgbClr val="000080"/>
                </a:solidFill>
                <a:latin typeface="Courier New" panose="02070309020205020404" pitchFamily="49" charset="0"/>
                <a:cs typeface="Courier New" panose="02070309020205020404" pitchFamily="49" charset="0"/>
              </a:rPr>
              <a:t>...</a:t>
            </a:r>
            <a:r>
              <a:rPr kumimoji="0" lang="fr-FR" altLang="fr-FR" sz="3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r>
              <a:rPr kumimoji="0" lang="fr-FR" altLang="fr-FR" sz="32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propriété</a:t>
            </a:r>
            <a:r>
              <a:rPr kumimoji="0" lang="fr-FR" altLang="fr-FR" sz="3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r>
              <a:rPr kumimoji="0" lang="fr-FR" altLang="fr-FR" sz="32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32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320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valeur</a:t>
            </a:r>
            <a:r>
              <a:rPr kumimoji="0" lang="fr-FR" altLang="fr-FR" sz="32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3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fr-FR" altLang="fr-FR" sz="320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47B977AC-8D7A-4A67-A8A8-98985F3B43E4}"/>
              </a:ext>
            </a:extLst>
          </p:cNvPr>
          <p:cNvSpPr>
            <a:spLocks noChangeArrowheads="1"/>
          </p:cNvSpPr>
          <p:nvPr/>
        </p:nvSpPr>
        <p:spPr bwMode="auto">
          <a:xfrm>
            <a:off x="1664538" y="4593491"/>
            <a:ext cx="3517310" cy="1077218"/>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fr-FR" altLang="fr-FR" sz="16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@Component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export class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MonComposant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fr-FR" altLang="fr-FR" sz="1600" b="1" dirty="0">
                <a:solidFill>
                  <a:srgbClr val="660E7A"/>
                </a:solidFill>
                <a:latin typeface="Courier New" panose="02070309020205020404" pitchFamily="49" charset="0"/>
                <a:cs typeface="Courier New" panose="02070309020205020404" pitchFamily="49" charset="0"/>
              </a:rPr>
              <a:t>valeur</a:t>
            </a:r>
            <a:r>
              <a:rPr lang="fr-FR" altLang="fr-FR" sz="1600" dirty="0">
                <a:solidFill>
                  <a:srgbClr val="000000"/>
                </a:solidFill>
                <a:latin typeface="Courier New" panose="02070309020205020404" pitchFamily="49" charset="0"/>
                <a:cs typeface="Courier New" panose="02070309020205020404" pitchFamily="49" charset="0"/>
              </a:rPr>
              <a:t>: </a:t>
            </a:r>
            <a:r>
              <a:rPr lang="fr-FR" altLang="fr-FR" sz="1600" b="1" dirty="0">
                <a:solidFill>
                  <a:srgbClr val="000080"/>
                </a:solidFill>
                <a:latin typeface="Courier New" panose="02070309020205020404" pitchFamily="49" charset="0"/>
                <a:cs typeface="Courier New" panose="02070309020205020404" pitchFamily="49" charset="0"/>
              </a:rPr>
              <a:t>string</a:t>
            </a:r>
            <a:r>
              <a:rPr lang="fr-FR" altLang="fr-FR" sz="1600" dirty="0">
                <a:solidFill>
                  <a:srgbClr val="000000"/>
                </a:solidFill>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FC5EA4DE-47C4-4C7B-8D4D-215DEC719F9A}"/>
              </a:ext>
            </a:extLst>
          </p:cNvPr>
          <p:cNvSpPr>
            <a:spLocks noChangeArrowheads="1"/>
          </p:cNvSpPr>
          <p:nvPr/>
        </p:nvSpPr>
        <p:spPr bwMode="auto">
          <a:xfrm>
            <a:off x="8156029" y="4811843"/>
            <a:ext cx="3517310" cy="830997"/>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fr-FR" altLang="fr-FR" sz="1600" dirty="0">
                <a:solidFill>
                  <a:srgbClr val="000000"/>
                </a:solidFill>
                <a:latin typeface="Courier New" panose="02070309020205020404" pitchFamily="49" charset="0"/>
                <a:cs typeface="Courier New" panose="02070309020205020404" pitchFamily="49" charset="0"/>
              </a:rPr>
              <a:t>&lt;</a:t>
            </a:r>
            <a:r>
              <a:rPr lang="fr-FR" altLang="fr-FR" sz="1600" dirty="0">
                <a:solidFill>
                  <a:srgbClr val="000080"/>
                </a:solidFill>
                <a:latin typeface="Courier New" panose="02070309020205020404" pitchFamily="49" charset="0"/>
                <a:cs typeface="Courier New" panose="02070309020205020404" pitchFamily="49" charset="0"/>
              </a:rPr>
              <a:t>input </a:t>
            </a:r>
            <a:r>
              <a:rPr lang="fr-FR" altLang="fr-FR" sz="1600" b="1" dirty="0">
                <a:solidFill>
                  <a:srgbClr val="C00000"/>
                </a:solidFill>
                <a:latin typeface="Courier New" panose="02070309020205020404" pitchFamily="49" charset="0"/>
                <a:cs typeface="Courier New" panose="02070309020205020404" pitchFamily="49" charset="0"/>
              </a:rPr>
              <a:t>[</a:t>
            </a:r>
            <a:r>
              <a:rPr lang="fr-FR" altLang="fr-FR" sz="1600" dirty="0">
                <a:solidFill>
                  <a:srgbClr val="0000FF"/>
                </a:solidFill>
                <a:latin typeface="Courier New" panose="02070309020205020404" pitchFamily="49" charset="0"/>
                <a:cs typeface="Courier New" panose="02070309020205020404" pitchFamily="49" charset="0"/>
              </a:rPr>
              <a:t>value</a:t>
            </a:r>
            <a:r>
              <a:rPr lang="fr-FR" altLang="fr-FR" sz="1600" b="1" dirty="0">
                <a:solidFill>
                  <a:srgbClr val="C00000"/>
                </a:solidFill>
                <a:latin typeface="Courier New" panose="02070309020205020404" pitchFamily="49" charset="0"/>
                <a:cs typeface="Courier New" panose="02070309020205020404" pitchFamily="49" charset="0"/>
              </a:rPr>
              <a:t>]</a:t>
            </a:r>
            <a:r>
              <a:rPr lang="fr-FR" altLang="fr-FR" sz="1600" dirty="0">
                <a:solidFill>
                  <a:srgbClr val="0000FF"/>
                </a:solidFill>
                <a:latin typeface="Courier New" panose="02070309020205020404" pitchFamily="49" charset="0"/>
                <a:cs typeface="Courier New" panose="02070309020205020404" pitchFamily="49" charset="0"/>
              </a:rPr>
              <a:t>=</a:t>
            </a:r>
            <a:r>
              <a:rPr lang="fr-FR" altLang="fr-FR" sz="1600" dirty="0">
                <a:solidFill>
                  <a:srgbClr val="008000"/>
                </a:solidFill>
                <a:latin typeface="Courier New" panose="02070309020205020404" pitchFamily="49" charset="0"/>
                <a:cs typeface="Courier New" panose="02070309020205020404" pitchFamily="49" charset="0"/>
              </a:rPr>
              <a:t>"</a:t>
            </a:r>
            <a:r>
              <a:rPr lang="fr-FR" altLang="fr-FR" sz="1600" dirty="0">
                <a:solidFill>
                  <a:srgbClr val="660E7A"/>
                </a:solidFill>
                <a:latin typeface="Courier New" panose="02070309020205020404" pitchFamily="49" charset="0"/>
                <a:cs typeface="Courier New" panose="02070309020205020404" pitchFamily="49" charset="0"/>
              </a:rPr>
              <a:t>valeur</a:t>
            </a:r>
            <a:r>
              <a:rPr lang="fr-FR" altLang="fr-FR" sz="1600" dirty="0">
                <a:solidFill>
                  <a:srgbClr val="008000"/>
                </a:solidFill>
                <a:latin typeface="Courier New" panose="02070309020205020404" pitchFamily="49" charset="0"/>
                <a:cs typeface="Courier New" panose="02070309020205020404" pitchFamily="49" charset="0"/>
              </a:rPr>
              <a:t>"</a:t>
            </a:r>
            <a:r>
              <a:rPr lang="fr-FR" altLang="fr-FR" sz="1600" dirty="0">
                <a:solidFill>
                  <a:srgbClr val="000000"/>
                </a:solidFill>
                <a:latin typeface="Courier New" panose="02070309020205020404" pitchFamily="49" charset="0"/>
                <a:cs typeface="Courier New" panose="02070309020205020404" pitchFamily="49" charset="0"/>
              </a:rPr>
              <a:t>/&gt;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cxnSp>
        <p:nvCxnSpPr>
          <p:cNvPr id="9" name="Connecteur droit avec flèche 8">
            <a:extLst>
              <a:ext uri="{FF2B5EF4-FFF2-40B4-BE49-F238E27FC236}">
                <a16:creationId xmlns:a16="http://schemas.microsoft.com/office/drawing/2014/main" id="{47BC5347-CA7F-4B9C-9241-19C67C4010EB}"/>
              </a:ext>
            </a:extLst>
          </p:cNvPr>
          <p:cNvCxnSpPr>
            <a:cxnSpLocks/>
          </p:cNvCxnSpPr>
          <p:nvPr/>
        </p:nvCxnSpPr>
        <p:spPr>
          <a:xfrm>
            <a:off x="4546069" y="5248362"/>
            <a:ext cx="3872717" cy="0"/>
          </a:xfrm>
          <a:prstGeom prst="straightConnector1">
            <a:avLst/>
          </a:prstGeom>
          <a:ln w="25400">
            <a:solidFill>
              <a:schemeClr val="bg1">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290F3487-7AF8-4D2D-B048-49599E37A712}"/>
              </a:ext>
            </a:extLst>
          </p:cNvPr>
          <p:cNvSpPr txBox="1"/>
          <p:nvPr/>
        </p:nvSpPr>
        <p:spPr>
          <a:xfrm>
            <a:off x="5503394" y="5214026"/>
            <a:ext cx="2070290" cy="592684"/>
          </a:xfrm>
          <a:prstGeom prst="rect">
            <a:avLst/>
          </a:prstGeom>
        </p:spPr>
        <p:txBody>
          <a:bodyPr vert="horz" wrap="none" lIns="91440" tIns="45720" rIns="91440" bIns="45720" rtlCol="0" anchor="b">
            <a:normAutofit/>
          </a:bodyPr>
          <a:lstStyle/>
          <a:p>
            <a:pPr algn="ctr"/>
            <a:r>
              <a:rPr lang="fr-FR" sz="1400" dirty="0">
                <a:solidFill>
                  <a:srgbClr val="C00000"/>
                </a:solidFill>
              </a:rPr>
              <a:t>Liaison unidirectionnelle</a:t>
            </a:r>
          </a:p>
          <a:p>
            <a:pPr algn="ctr"/>
            <a:r>
              <a:rPr lang="fr-FR" sz="1400" dirty="0">
                <a:solidFill>
                  <a:srgbClr val="C00000"/>
                </a:solidFill>
              </a:rPr>
              <a:t>composant vers </a:t>
            </a:r>
            <a:r>
              <a:rPr lang="fr-FR" sz="1400" dirty="0" err="1">
                <a:solidFill>
                  <a:srgbClr val="C00000"/>
                </a:solidFill>
              </a:rPr>
              <a:t>template</a:t>
            </a:r>
            <a:endParaRPr lang="fr-FR" sz="1400" dirty="0">
              <a:solidFill>
                <a:srgbClr val="C00000"/>
              </a:solidFill>
            </a:endParaRPr>
          </a:p>
        </p:txBody>
      </p:sp>
    </p:spTree>
    <p:extLst>
      <p:ext uri="{BB962C8B-B14F-4D97-AF65-F5344CB8AC3E}">
        <p14:creationId xmlns:p14="http://schemas.microsoft.com/office/powerpoint/2010/main" val="319024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8"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La liaison par événement</a:t>
            </a:r>
          </a:p>
        </p:txBody>
      </p:sp>
      <p:sp>
        <p:nvSpPr>
          <p:cNvPr id="3" name="Espace réservé du contenu 2"/>
          <p:cNvSpPr>
            <a:spLocks noGrp="1"/>
          </p:cNvSpPr>
          <p:nvPr>
            <p:ph idx="1"/>
          </p:nvPr>
        </p:nvSpPr>
        <p:spPr/>
        <p:txBody>
          <a:bodyPr/>
          <a:lstStyle/>
          <a:p>
            <a:r>
              <a:rPr lang="fr-FR" dirty="0"/>
              <a:t>Syntaxe :</a:t>
            </a:r>
          </a:p>
          <a:p>
            <a:endParaRPr lang="fr-FR" dirty="0"/>
          </a:p>
          <a:p>
            <a:r>
              <a:rPr lang="fr-FR" dirty="0"/>
              <a:t>Caractéristiques :</a:t>
            </a:r>
          </a:p>
          <a:p>
            <a:pPr lvl="1"/>
            <a:r>
              <a:rPr lang="fr-FR" dirty="0"/>
              <a:t>La méthode est disponible sur le composant</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5" name="Rectangle 1">
            <a:extLst>
              <a:ext uri="{FF2B5EF4-FFF2-40B4-BE49-F238E27FC236}">
                <a16:creationId xmlns:a16="http://schemas.microsoft.com/office/drawing/2014/main" id="{BC785E71-F036-4DC1-A66A-7EBE0C5E948D}"/>
              </a:ext>
            </a:extLst>
          </p:cNvPr>
          <p:cNvSpPr>
            <a:spLocks noChangeArrowheads="1"/>
          </p:cNvSpPr>
          <p:nvPr/>
        </p:nvSpPr>
        <p:spPr bwMode="auto">
          <a:xfrm>
            <a:off x="8252560" y="4834682"/>
            <a:ext cx="3640740" cy="830997"/>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button</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(click)=</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onClick</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Cliquer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button</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215DA450-372B-484A-A9FF-3D554AB421F2}"/>
              </a:ext>
            </a:extLst>
          </p:cNvPr>
          <p:cNvSpPr>
            <a:spLocks noChangeArrowheads="1"/>
          </p:cNvSpPr>
          <p:nvPr/>
        </p:nvSpPr>
        <p:spPr bwMode="auto">
          <a:xfrm>
            <a:off x="1260736" y="4565136"/>
            <a:ext cx="3517310" cy="156966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fr-FR" altLang="fr-FR" sz="16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@Component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export class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AppComponent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a:t>
            </a:r>
            <a:r>
              <a:rPr kumimoji="0" lang="fr-FR" altLang="fr-FR" sz="16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onClick</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void</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fr-FR" altLang="fr-FR" sz="1600" i="1" dirty="0">
                <a:solidFill>
                  <a:srgbClr val="808080"/>
                </a:solidFill>
                <a:latin typeface="Courier New" panose="02070309020205020404" pitchFamily="49" charset="0"/>
                <a:cs typeface="Courier New" panose="02070309020205020404" pitchFamily="49" charset="0"/>
              </a:rPr>
              <a:t>//traitement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cxnSp>
        <p:nvCxnSpPr>
          <p:cNvPr id="8" name="Connecteur droit avec flèche 7">
            <a:extLst>
              <a:ext uri="{FF2B5EF4-FFF2-40B4-BE49-F238E27FC236}">
                <a16:creationId xmlns:a16="http://schemas.microsoft.com/office/drawing/2014/main" id="{CAB62719-B51F-4CB9-9124-AEA401E49C6F}"/>
              </a:ext>
            </a:extLst>
          </p:cNvPr>
          <p:cNvCxnSpPr>
            <a:cxnSpLocks/>
            <a:endCxn id="5" idx="1"/>
          </p:cNvCxnSpPr>
          <p:nvPr/>
        </p:nvCxnSpPr>
        <p:spPr>
          <a:xfrm>
            <a:off x="4546069" y="5248362"/>
            <a:ext cx="3706491" cy="1819"/>
          </a:xfrm>
          <a:prstGeom prst="straightConnector1">
            <a:avLst/>
          </a:prstGeom>
          <a:ln w="25400">
            <a:solidFill>
              <a:schemeClr val="bg1">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FD6EFDE-98D7-4FCA-9255-BBF467F9B468}"/>
              </a:ext>
            </a:extLst>
          </p:cNvPr>
          <p:cNvSpPr txBox="1"/>
          <p:nvPr/>
        </p:nvSpPr>
        <p:spPr>
          <a:xfrm>
            <a:off x="5503394" y="5214026"/>
            <a:ext cx="2070290" cy="592684"/>
          </a:xfrm>
          <a:prstGeom prst="rect">
            <a:avLst/>
          </a:prstGeom>
        </p:spPr>
        <p:txBody>
          <a:bodyPr vert="horz" wrap="none" lIns="91440" tIns="45720" rIns="91440" bIns="45720" rtlCol="0" anchor="b">
            <a:normAutofit/>
          </a:bodyPr>
          <a:lstStyle/>
          <a:p>
            <a:pPr algn="ctr"/>
            <a:r>
              <a:rPr lang="fr-FR" sz="1400" dirty="0">
                <a:solidFill>
                  <a:srgbClr val="C00000"/>
                </a:solidFill>
              </a:rPr>
              <a:t>Liaison unidirectionnelle</a:t>
            </a:r>
          </a:p>
          <a:p>
            <a:pPr algn="ctr"/>
            <a:r>
              <a:rPr lang="fr-FR" sz="1400" dirty="0" err="1">
                <a:solidFill>
                  <a:srgbClr val="C00000"/>
                </a:solidFill>
              </a:rPr>
              <a:t>template</a:t>
            </a:r>
            <a:r>
              <a:rPr lang="fr-FR" sz="1400" dirty="0">
                <a:solidFill>
                  <a:srgbClr val="C00000"/>
                </a:solidFill>
              </a:rPr>
              <a:t> vers composant</a:t>
            </a:r>
          </a:p>
        </p:txBody>
      </p:sp>
      <p:sp>
        <p:nvSpPr>
          <p:cNvPr id="11" name="Rectangle 1">
            <a:extLst>
              <a:ext uri="{FF2B5EF4-FFF2-40B4-BE49-F238E27FC236}">
                <a16:creationId xmlns:a16="http://schemas.microsoft.com/office/drawing/2014/main" id="{190479D4-409C-4BE8-8E98-4030F33FAAB1}"/>
              </a:ext>
            </a:extLst>
          </p:cNvPr>
          <p:cNvSpPr>
            <a:spLocks noChangeArrowheads="1"/>
          </p:cNvSpPr>
          <p:nvPr/>
        </p:nvSpPr>
        <p:spPr bwMode="auto">
          <a:xfrm>
            <a:off x="2848303" y="1712461"/>
            <a:ext cx="6849952" cy="58477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3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lang="fr-FR" altLang="fr-FR" sz="3200" dirty="0">
                <a:solidFill>
                  <a:srgbClr val="000080"/>
                </a:solidFill>
                <a:latin typeface="Courier New" panose="02070309020205020404" pitchFamily="49" charset="0"/>
                <a:cs typeface="Courier New" panose="02070309020205020404" pitchFamily="49" charset="0"/>
              </a:rPr>
              <a:t>...</a:t>
            </a:r>
            <a:r>
              <a:rPr kumimoji="0" lang="fr-FR" altLang="fr-FR" sz="3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r>
              <a:rPr kumimoji="0" lang="fr-FR" altLang="fr-FR" sz="32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événement</a:t>
            </a:r>
            <a:r>
              <a:rPr kumimoji="0" lang="fr-FR" altLang="fr-FR" sz="3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r>
              <a:rPr kumimoji="0" lang="fr-FR" altLang="fr-FR" sz="32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32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320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méthode</a:t>
            </a:r>
            <a:r>
              <a:rPr kumimoji="0" lang="fr-FR" altLang="fr-FR" sz="32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3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fr-FR" altLang="fr-FR" sz="32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3750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La liaison bidirectionnelle</a:t>
            </a:r>
          </a:p>
        </p:txBody>
      </p:sp>
      <p:sp>
        <p:nvSpPr>
          <p:cNvPr id="3" name="Espace réservé du contenu 2"/>
          <p:cNvSpPr>
            <a:spLocks noGrp="1"/>
          </p:cNvSpPr>
          <p:nvPr>
            <p:ph idx="1"/>
          </p:nvPr>
        </p:nvSpPr>
        <p:spPr/>
        <p:txBody>
          <a:bodyPr/>
          <a:lstStyle/>
          <a:p>
            <a:r>
              <a:rPr lang="fr-FR" dirty="0"/>
              <a:t>Syntaxe :</a:t>
            </a:r>
          </a:p>
          <a:p>
            <a:endParaRPr lang="fr-FR" dirty="0"/>
          </a:p>
          <a:p>
            <a:r>
              <a:rPr lang="fr-FR" dirty="0"/>
              <a:t>Import :</a:t>
            </a:r>
          </a:p>
          <a:p>
            <a:endParaRPr lang="fr-FR" dirty="0"/>
          </a:p>
          <a:p>
            <a:endParaRPr lang="fr-FR" dirty="0"/>
          </a:p>
          <a:p>
            <a:endParaRPr lang="fr-FR" dirty="0"/>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5" name="Rectangle 1">
            <a:extLst>
              <a:ext uri="{FF2B5EF4-FFF2-40B4-BE49-F238E27FC236}">
                <a16:creationId xmlns:a16="http://schemas.microsoft.com/office/drawing/2014/main" id="{F22A87BA-96F0-4819-A2DC-0E49FB18C9E0}"/>
              </a:ext>
            </a:extLst>
          </p:cNvPr>
          <p:cNvSpPr>
            <a:spLocks noChangeArrowheads="1"/>
          </p:cNvSpPr>
          <p:nvPr/>
        </p:nvSpPr>
        <p:spPr bwMode="auto">
          <a:xfrm>
            <a:off x="3730719" y="2767280"/>
            <a:ext cx="5615640" cy="1323439"/>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FormsModule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from</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angular</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forms</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err="1">
                <a:ln>
                  <a:noFill/>
                </a:ln>
                <a:solidFill>
                  <a:srgbClr val="808000"/>
                </a:solidFill>
                <a:effectLst/>
                <a:latin typeface="Courier New" panose="02070309020205020404" pitchFamily="49" charset="0"/>
                <a:cs typeface="Courier New" panose="02070309020205020404" pitchFamily="49" charset="0"/>
              </a:rPr>
              <a:t>NgModule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imports</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fr-FR" altLang="fr-FR" sz="1600" dirty="0">
                <a:solidFill>
                  <a:srgbClr val="000000"/>
                </a:solidFill>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FormsModule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export class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AppModule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7B082C82-283C-4A74-9D16-576E1C637EF8}"/>
              </a:ext>
            </a:extLst>
          </p:cNvPr>
          <p:cNvSpPr>
            <a:spLocks noChangeArrowheads="1"/>
          </p:cNvSpPr>
          <p:nvPr/>
        </p:nvSpPr>
        <p:spPr bwMode="auto">
          <a:xfrm>
            <a:off x="2848303" y="1712461"/>
            <a:ext cx="7096815" cy="58477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3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lang="fr-FR" altLang="fr-FR" sz="3200" dirty="0">
                <a:solidFill>
                  <a:srgbClr val="000080"/>
                </a:solidFill>
                <a:latin typeface="Courier New" panose="02070309020205020404" pitchFamily="49" charset="0"/>
                <a:cs typeface="Courier New" panose="02070309020205020404" pitchFamily="49" charset="0"/>
              </a:rPr>
              <a:t>...</a:t>
            </a:r>
            <a:r>
              <a:rPr kumimoji="0" lang="fr-FR" altLang="fr-FR" sz="3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r>
              <a:rPr kumimoji="0" lang="fr-FR" altLang="fr-FR" sz="3200"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ngModel</a:t>
            </a:r>
            <a:r>
              <a:rPr kumimoji="0" lang="fr-FR" altLang="fr-FR" sz="3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r>
              <a:rPr kumimoji="0" lang="fr-FR" altLang="fr-FR" sz="32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32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320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variable</a:t>
            </a:r>
            <a:r>
              <a:rPr kumimoji="0" lang="fr-FR" altLang="fr-FR" sz="32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3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fr-FR" altLang="fr-FR" sz="320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3B876B84-6934-4ECE-B4B3-351A5F73D50D}"/>
              </a:ext>
            </a:extLst>
          </p:cNvPr>
          <p:cNvSpPr>
            <a:spLocks noChangeArrowheads="1"/>
          </p:cNvSpPr>
          <p:nvPr/>
        </p:nvSpPr>
        <p:spPr bwMode="auto">
          <a:xfrm>
            <a:off x="8422971" y="4832863"/>
            <a:ext cx="3023585" cy="830997"/>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input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solidFill>
                  <a:srgbClr val="000080"/>
                </a:solidFill>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type=</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text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ngModel</a:t>
            </a:r>
            <a:r>
              <a:rPr kumimoji="0" lang="fr-FR" altLang="fr-FR"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valeur</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4294D819-E4CF-4B64-BA4B-A407C4C3E7F5}"/>
              </a:ext>
            </a:extLst>
          </p:cNvPr>
          <p:cNvSpPr>
            <a:spLocks noChangeArrowheads="1"/>
          </p:cNvSpPr>
          <p:nvPr/>
        </p:nvSpPr>
        <p:spPr bwMode="auto">
          <a:xfrm>
            <a:off x="1664538" y="4593491"/>
            <a:ext cx="3517310" cy="1077218"/>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fr-FR" altLang="fr-FR" sz="16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@Component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export class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MonComposant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fr-FR" altLang="fr-FR" sz="1600" b="1" dirty="0">
                <a:solidFill>
                  <a:srgbClr val="660E7A"/>
                </a:solidFill>
                <a:latin typeface="Courier New" panose="02070309020205020404" pitchFamily="49" charset="0"/>
                <a:cs typeface="Courier New" panose="02070309020205020404" pitchFamily="49" charset="0"/>
              </a:rPr>
              <a:t>valeur</a:t>
            </a:r>
            <a:r>
              <a:rPr lang="fr-FR" altLang="fr-FR" sz="1600" dirty="0">
                <a:solidFill>
                  <a:srgbClr val="000000"/>
                </a:solidFill>
                <a:latin typeface="Courier New" panose="02070309020205020404" pitchFamily="49" charset="0"/>
                <a:cs typeface="Courier New" panose="02070309020205020404" pitchFamily="49" charset="0"/>
              </a:rPr>
              <a:t>: </a:t>
            </a:r>
            <a:r>
              <a:rPr lang="fr-FR" altLang="fr-FR" sz="1600" b="1" dirty="0">
                <a:solidFill>
                  <a:srgbClr val="000080"/>
                </a:solidFill>
                <a:latin typeface="Courier New" panose="02070309020205020404" pitchFamily="49" charset="0"/>
                <a:cs typeface="Courier New" panose="02070309020205020404" pitchFamily="49" charset="0"/>
              </a:rPr>
              <a:t>string</a:t>
            </a:r>
            <a:r>
              <a:rPr lang="fr-FR" altLang="fr-FR" sz="1600" dirty="0">
                <a:solidFill>
                  <a:srgbClr val="000000"/>
                </a:solidFill>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cxnSp>
        <p:nvCxnSpPr>
          <p:cNvPr id="9" name="Connecteur droit avec flèche 8">
            <a:extLst>
              <a:ext uri="{FF2B5EF4-FFF2-40B4-BE49-F238E27FC236}">
                <a16:creationId xmlns:a16="http://schemas.microsoft.com/office/drawing/2014/main" id="{2DF38B3E-3690-4334-92A4-2A4068AE902F}"/>
              </a:ext>
            </a:extLst>
          </p:cNvPr>
          <p:cNvCxnSpPr>
            <a:cxnSpLocks/>
          </p:cNvCxnSpPr>
          <p:nvPr/>
        </p:nvCxnSpPr>
        <p:spPr>
          <a:xfrm>
            <a:off x="4550254" y="5156821"/>
            <a:ext cx="3872717" cy="0"/>
          </a:xfrm>
          <a:prstGeom prst="straightConnector1">
            <a:avLst/>
          </a:prstGeom>
          <a:ln w="25400">
            <a:solidFill>
              <a:schemeClr val="bg1">
                <a:lumMod val="7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FF525ED1-4EB0-4AD4-97A7-D4BD0A718AC6}"/>
              </a:ext>
            </a:extLst>
          </p:cNvPr>
          <p:cNvSpPr txBox="1"/>
          <p:nvPr/>
        </p:nvSpPr>
        <p:spPr>
          <a:xfrm>
            <a:off x="5503394" y="5214026"/>
            <a:ext cx="2070290" cy="592684"/>
          </a:xfrm>
          <a:prstGeom prst="rect">
            <a:avLst/>
          </a:prstGeom>
        </p:spPr>
        <p:txBody>
          <a:bodyPr vert="horz" wrap="none" lIns="91440" tIns="45720" rIns="91440" bIns="45720" rtlCol="0" anchor="b">
            <a:normAutofit/>
          </a:bodyPr>
          <a:lstStyle/>
          <a:p>
            <a:pPr algn="ctr"/>
            <a:r>
              <a:rPr lang="fr-FR" sz="1400" dirty="0">
                <a:solidFill>
                  <a:srgbClr val="C00000"/>
                </a:solidFill>
              </a:rPr>
              <a:t>Liaison bidirectionnelle</a:t>
            </a:r>
          </a:p>
          <a:p>
            <a:pPr algn="ctr"/>
            <a:endParaRPr lang="fr-FR" sz="1400" dirty="0">
              <a:solidFill>
                <a:srgbClr val="C00000"/>
              </a:solidFill>
            </a:endParaRPr>
          </a:p>
        </p:txBody>
      </p:sp>
      <p:cxnSp>
        <p:nvCxnSpPr>
          <p:cNvPr id="11" name="Connecteur droit avec flèche 10">
            <a:extLst>
              <a:ext uri="{FF2B5EF4-FFF2-40B4-BE49-F238E27FC236}">
                <a16:creationId xmlns:a16="http://schemas.microsoft.com/office/drawing/2014/main" id="{80815DB4-F895-44FD-A986-AD1D04074242}"/>
              </a:ext>
            </a:extLst>
          </p:cNvPr>
          <p:cNvCxnSpPr>
            <a:cxnSpLocks/>
          </p:cNvCxnSpPr>
          <p:nvPr/>
        </p:nvCxnSpPr>
        <p:spPr>
          <a:xfrm>
            <a:off x="4550253" y="5311421"/>
            <a:ext cx="3872717" cy="0"/>
          </a:xfrm>
          <a:prstGeom prst="straightConnector1">
            <a:avLst/>
          </a:prstGeom>
          <a:ln w="25400">
            <a:solidFill>
              <a:schemeClr val="bg1">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17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par>
                                <p:cTn id="26" presetID="22" presetClass="entr" presetSubtype="2"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righ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p:bldP spid="8"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Tree>
    <p:extLst>
      <p:ext uri="{BB962C8B-B14F-4D97-AF65-F5344CB8AC3E}">
        <p14:creationId xmlns:p14="http://schemas.microsoft.com/office/powerpoint/2010/main" val="1716691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Les vues</a:t>
            </a:r>
          </a:p>
        </p:txBody>
      </p:sp>
      <p:sp>
        <p:nvSpPr>
          <p:cNvPr id="3" name="Espace réservé du contenu 2"/>
          <p:cNvSpPr>
            <a:spLocks noGrp="1"/>
          </p:cNvSpPr>
          <p:nvPr>
            <p:ph idx="1"/>
          </p:nvPr>
        </p:nvSpPr>
        <p:spPr>
          <a:xfrm>
            <a:off x="1179119" y="1825625"/>
            <a:ext cx="4396178" cy="3729355"/>
          </a:xfrm>
        </p:spPr>
        <p:txBody>
          <a:bodyPr/>
          <a:lstStyle/>
          <a:p>
            <a:r>
              <a:rPr lang="fr-FR" dirty="0"/>
              <a:t>Représentation graphique</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5" name="Rectangle 4">
            <a:extLst>
              <a:ext uri="{FF2B5EF4-FFF2-40B4-BE49-F238E27FC236}">
                <a16:creationId xmlns:a16="http://schemas.microsoft.com/office/drawing/2014/main" id="{585B4CE9-45E9-45AC-B3C0-C386A55467B2}"/>
              </a:ext>
            </a:extLst>
          </p:cNvPr>
          <p:cNvSpPr/>
          <p:nvPr/>
        </p:nvSpPr>
        <p:spPr>
          <a:xfrm>
            <a:off x="1458903" y="2642042"/>
            <a:ext cx="3564835" cy="609398"/>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C00000"/>
                </a:solidFill>
                <a:latin typeface="Segoe UI" panose="020B0502040204020203" pitchFamily="34" charset="0"/>
                <a:cs typeface="Segoe UI" panose="020B0502040204020203" pitchFamily="34" charset="0"/>
              </a:rPr>
              <a:t>En-tête</a:t>
            </a:r>
          </a:p>
        </p:txBody>
      </p:sp>
      <p:sp>
        <p:nvSpPr>
          <p:cNvPr id="6" name="Rectangle 5">
            <a:extLst>
              <a:ext uri="{FF2B5EF4-FFF2-40B4-BE49-F238E27FC236}">
                <a16:creationId xmlns:a16="http://schemas.microsoft.com/office/drawing/2014/main" id="{F730433E-3C64-45D9-84FB-FFD06ACC4A35}"/>
              </a:ext>
            </a:extLst>
          </p:cNvPr>
          <p:cNvSpPr/>
          <p:nvPr/>
        </p:nvSpPr>
        <p:spPr>
          <a:xfrm>
            <a:off x="1458903" y="3284720"/>
            <a:ext cx="940905" cy="169560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8BC80"/>
                </a:solidFill>
                <a:latin typeface="Segoe UI" panose="020B0502040204020203" pitchFamily="34" charset="0"/>
                <a:cs typeface="Segoe UI" panose="020B0502040204020203" pitchFamily="34" charset="0"/>
              </a:rPr>
              <a:t>Menu</a:t>
            </a:r>
          </a:p>
        </p:txBody>
      </p:sp>
      <p:sp>
        <p:nvSpPr>
          <p:cNvPr id="12" name="Rectangle 11">
            <a:extLst>
              <a:ext uri="{FF2B5EF4-FFF2-40B4-BE49-F238E27FC236}">
                <a16:creationId xmlns:a16="http://schemas.microsoft.com/office/drawing/2014/main" id="{3915CF61-E739-447D-82B4-83277014FE3F}"/>
              </a:ext>
            </a:extLst>
          </p:cNvPr>
          <p:cNvSpPr/>
          <p:nvPr/>
        </p:nvSpPr>
        <p:spPr>
          <a:xfrm>
            <a:off x="2432940" y="3284572"/>
            <a:ext cx="2590798" cy="169648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070C0"/>
                </a:solidFill>
                <a:latin typeface="Segoe UI" panose="020B0502040204020203" pitchFamily="34" charset="0"/>
                <a:cs typeface="Segoe UI" panose="020B0502040204020203" pitchFamily="34" charset="0"/>
              </a:rPr>
              <a:t>Contenu</a:t>
            </a:r>
          </a:p>
        </p:txBody>
      </p:sp>
      <p:sp>
        <p:nvSpPr>
          <p:cNvPr id="9" name="Rectangle 8">
            <a:extLst>
              <a:ext uri="{FF2B5EF4-FFF2-40B4-BE49-F238E27FC236}">
                <a16:creationId xmlns:a16="http://schemas.microsoft.com/office/drawing/2014/main" id="{2B8D27E6-30DF-425A-A59D-EDE61A15711B}"/>
              </a:ext>
            </a:extLst>
          </p:cNvPr>
          <p:cNvSpPr/>
          <p:nvPr/>
        </p:nvSpPr>
        <p:spPr>
          <a:xfrm>
            <a:off x="8156769" y="2337343"/>
            <a:ext cx="1643270" cy="609398"/>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Composant racine</a:t>
            </a:r>
          </a:p>
        </p:txBody>
      </p:sp>
      <p:cxnSp>
        <p:nvCxnSpPr>
          <p:cNvPr id="15" name="Connecteur droit avec flèche 14">
            <a:extLst>
              <a:ext uri="{FF2B5EF4-FFF2-40B4-BE49-F238E27FC236}">
                <a16:creationId xmlns:a16="http://schemas.microsoft.com/office/drawing/2014/main" id="{AD2D92DF-EA8C-41D6-AAFE-FE0B889AC38A}"/>
              </a:ext>
            </a:extLst>
          </p:cNvPr>
          <p:cNvCxnSpPr>
            <a:cxnSpLocks/>
            <a:stCxn id="17" idx="0"/>
            <a:endCxn id="9" idx="2"/>
          </p:cNvCxnSpPr>
          <p:nvPr/>
        </p:nvCxnSpPr>
        <p:spPr>
          <a:xfrm flipV="1">
            <a:off x="7090954" y="2946741"/>
            <a:ext cx="1887450" cy="659809"/>
          </a:xfrm>
          <a:prstGeom prst="straightConnector1">
            <a:avLst/>
          </a:prstGeom>
          <a:ln w="25400">
            <a:solidFill>
              <a:schemeClr val="bg1">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768BA93-C00B-45E3-A538-7D26755AD636}"/>
              </a:ext>
            </a:extLst>
          </p:cNvPr>
          <p:cNvSpPr/>
          <p:nvPr/>
        </p:nvSpPr>
        <p:spPr>
          <a:xfrm>
            <a:off x="6269319" y="3606550"/>
            <a:ext cx="1643270" cy="609398"/>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C00000"/>
                </a:solidFill>
                <a:latin typeface="Segoe UI" panose="020B0502040204020203" pitchFamily="34" charset="0"/>
                <a:cs typeface="Segoe UI" panose="020B0502040204020203" pitchFamily="34" charset="0"/>
              </a:rPr>
              <a:t>Composant</a:t>
            </a:r>
            <a:r>
              <a:rPr lang="fr-FR" dirty="0"/>
              <a:t> </a:t>
            </a:r>
          </a:p>
          <a:p>
            <a:pPr algn="ctr"/>
            <a:r>
              <a:rPr lang="fr-FR" dirty="0">
                <a:solidFill>
                  <a:srgbClr val="C00000"/>
                </a:solidFill>
                <a:latin typeface="Segoe UI" panose="020B0502040204020203" pitchFamily="34" charset="0"/>
                <a:cs typeface="Segoe UI" panose="020B0502040204020203" pitchFamily="34" charset="0"/>
              </a:rPr>
              <a:t>en-tête</a:t>
            </a:r>
          </a:p>
        </p:txBody>
      </p:sp>
      <p:sp>
        <p:nvSpPr>
          <p:cNvPr id="21" name="Rectangle 20">
            <a:extLst>
              <a:ext uri="{FF2B5EF4-FFF2-40B4-BE49-F238E27FC236}">
                <a16:creationId xmlns:a16="http://schemas.microsoft.com/office/drawing/2014/main" id="{F7D04567-5A24-43F0-BBE2-3DBE4E389F64}"/>
              </a:ext>
            </a:extLst>
          </p:cNvPr>
          <p:cNvSpPr/>
          <p:nvPr/>
        </p:nvSpPr>
        <p:spPr>
          <a:xfrm>
            <a:off x="8156769" y="3608433"/>
            <a:ext cx="1643270" cy="609398"/>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8BC80"/>
                </a:solidFill>
                <a:latin typeface="Segoe UI" panose="020B0502040204020203" pitchFamily="34" charset="0"/>
                <a:cs typeface="Segoe UI" panose="020B0502040204020203" pitchFamily="34" charset="0"/>
              </a:rPr>
              <a:t>Composant</a:t>
            </a:r>
            <a:r>
              <a:rPr lang="fr-FR" dirty="0"/>
              <a:t> </a:t>
            </a:r>
          </a:p>
          <a:p>
            <a:pPr algn="ctr"/>
            <a:r>
              <a:rPr lang="fr-FR" dirty="0">
                <a:solidFill>
                  <a:srgbClr val="08BC80"/>
                </a:solidFill>
                <a:latin typeface="Segoe UI" panose="020B0502040204020203" pitchFamily="34" charset="0"/>
                <a:cs typeface="Segoe UI" panose="020B0502040204020203" pitchFamily="34" charset="0"/>
              </a:rPr>
              <a:t>menu</a:t>
            </a:r>
          </a:p>
        </p:txBody>
      </p:sp>
      <p:cxnSp>
        <p:nvCxnSpPr>
          <p:cNvPr id="22" name="Connecteur droit avec flèche 21">
            <a:extLst>
              <a:ext uri="{FF2B5EF4-FFF2-40B4-BE49-F238E27FC236}">
                <a16:creationId xmlns:a16="http://schemas.microsoft.com/office/drawing/2014/main" id="{5B34B60B-104F-44FB-B580-D36373BF9F22}"/>
              </a:ext>
            </a:extLst>
          </p:cNvPr>
          <p:cNvCxnSpPr>
            <a:cxnSpLocks/>
            <a:stCxn id="21" idx="0"/>
            <a:endCxn id="9" idx="2"/>
          </p:cNvCxnSpPr>
          <p:nvPr/>
        </p:nvCxnSpPr>
        <p:spPr>
          <a:xfrm flipV="1">
            <a:off x="8978404" y="2946741"/>
            <a:ext cx="0" cy="661692"/>
          </a:xfrm>
          <a:prstGeom prst="straightConnector1">
            <a:avLst/>
          </a:prstGeom>
          <a:ln w="25400">
            <a:solidFill>
              <a:schemeClr val="bg1">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7F567FE-46DF-401E-A769-D37CF9430D37}"/>
              </a:ext>
            </a:extLst>
          </p:cNvPr>
          <p:cNvSpPr/>
          <p:nvPr/>
        </p:nvSpPr>
        <p:spPr>
          <a:xfrm>
            <a:off x="10013023" y="3608433"/>
            <a:ext cx="1643270" cy="609398"/>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070C0"/>
                </a:solidFill>
              </a:rPr>
              <a:t>Composant </a:t>
            </a:r>
          </a:p>
          <a:p>
            <a:pPr algn="ctr"/>
            <a:r>
              <a:rPr lang="fr-FR" dirty="0">
                <a:solidFill>
                  <a:srgbClr val="0070C0"/>
                </a:solidFill>
              </a:rPr>
              <a:t>contenu</a:t>
            </a:r>
          </a:p>
        </p:txBody>
      </p:sp>
      <p:cxnSp>
        <p:nvCxnSpPr>
          <p:cNvPr id="35" name="Connecteur droit avec flèche 34">
            <a:extLst>
              <a:ext uri="{FF2B5EF4-FFF2-40B4-BE49-F238E27FC236}">
                <a16:creationId xmlns:a16="http://schemas.microsoft.com/office/drawing/2014/main" id="{CC495A75-837B-4D88-88D6-52E8004E9984}"/>
              </a:ext>
            </a:extLst>
          </p:cNvPr>
          <p:cNvCxnSpPr>
            <a:cxnSpLocks/>
            <a:stCxn id="28" idx="0"/>
            <a:endCxn id="9" idx="2"/>
          </p:cNvCxnSpPr>
          <p:nvPr/>
        </p:nvCxnSpPr>
        <p:spPr>
          <a:xfrm flipH="1" flipV="1">
            <a:off x="8978404" y="2946741"/>
            <a:ext cx="1856254" cy="661692"/>
          </a:xfrm>
          <a:prstGeom prst="straightConnector1">
            <a:avLst/>
          </a:prstGeom>
          <a:ln w="25400">
            <a:solidFill>
              <a:schemeClr val="bg1">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3DEA049F-8C44-441C-9D08-989D9A67EFEE}"/>
              </a:ext>
            </a:extLst>
          </p:cNvPr>
          <p:cNvSpPr/>
          <p:nvPr/>
        </p:nvSpPr>
        <p:spPr>
          <a:xfrm>
            <a:off x="3045352" y="4520674"/>
            <a:ext cx="1880320" cy="37592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3AFC1"/>
                </a:solidFill>
                <a:latin typeface="Segoe UI" panose="020B0502040204020203" pitchFamily="34" charset="0"/>
                <a:cs typeface="Segoe UI" panose="020B0502040204020203" pitchFamily="34" charset="0"/>
              </a:rPr>
              <a:t>Contenu enfant</a:t>
            </a:r>
          </a:p>
        </p:txBody>
      </p:sp>
      <p:sp>
        <p:nvSpPr>
          <p:cNvPr id="39" name="Rectangle 38">
            <a:extLst>
              <a:ext uri="{FF2B5EF4-FFF2-40B4-BE49-F238E27FC236}">
                <a16:creationId xmlns:a16="http://schemas.microsoft.com/office/drawing/2014/main" id="{8241B292-0F18-401B-A835-72BB940DC921}"/>
              </a:ext>
            </a:extLst>
          </p:cNvPr>
          <p:cNvSpPr/>
          <p:nvPr/>
        </p:nvSpPr>
        <p:spPr>
          <a:xfrm>
            <a:off x="10013023" y="4640706"/>
            <a:ext cx="1643270" cy="609398"/>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3AFC1"/>
                </a:solidFill>
              </a:rPr>
              <a:t>Composant </a:t>
            </a:r>
          </a:p>
          <a:p>
            <a:pPr algn="ctr"/>
            <a:r>
              <a:rPr lang="fr-FR" dirty="0">
                <a:solidFill>
                  <a:srgbClr val="03AFC1"/>
                </a:solidFill>
              </a:rPr>
              <a:t>contenu enfant</a:t>
            </a:r>
          </a:p>
        </p:txBody>
      </p:sp>
      <p:cxnSp>
        <p:nvCxnSpPr>
          <p:cNvPr id="40" name="Connecteur droit avec flèche 39">
            <a:extLst>
              <a:ext uri="{FF2B5EF4-FFF2-40B4-BE49-F238E27FC236}">
                <a16:creationId xmlns:a16="http://schemas.microsoft.com/office/drawing/2014/main" id="{F0339F75-9CD2-4F9A-8009-ACA4BB9666F3}"/>
              </a:ext>
            </a:extLst>
          </p:cNvPr>
          <p:cNvCxnSpPr>
            <a:cxnSpLocks/>
            <a:stCxn id="39" idx="0"/>
            <a:endCxn id="28" idx="2"/>
          </p:cNvCxnSpPr>
          <p:nvPr/>
        </p:nvCxnSpPr>
        <p:spPr>
          <a:xfrm flipV="1">
            <a:off x="10834658" y="4217831"/>
            <a:ext cx="0" cy="422875"/>
          </a:xfrm>
          <a:prstGeom prst="straightConnector1">
            <a:avLst/>
          </a:prstGeom>
          <a:ln w="25400">
            <a:solidFill>
              <a:schemeClr val="bg1">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48" name="Espace réservé du contenu 2">
            <a:extLst>
              <a:ext uri="{FF2B5EF4-FFF2-40B4-BE49-F238E27FC236}">
                <a16:creationId xmlns:a16="http://schemas.microsoft.com/office/drawing/2014/main" id="{DFECC801-23C3-4B58-8E3D-E74DB636CB3D}"/>
              </a:ext>
            </a:extLst>
          </p:cNvPr>
          <p:cNvSpPr txBox="1">
            <a:spLocks/>
          </p:cNvSpPr>
          <p:nvPr/>
        </p:nvSpPr>
        <p:spPr>
          <a:xfrm>
            <a:off x="6543910" y="1825625"/>
            <a:ext cx="5536329" cy="37293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Représentation par composants</a:t>
            </a:r>
          </a:p>
        </p:txBody>
      </p:sp>
    </p:spTree>
    <p:extLst>
      <p:ext uri="{BB962C8B-B14F-4D97-AF65-F5344CB8AC3E}">
        <p14:creationId xmlns:p14="http://schemas.microsoft.com/office/powerpoint/2010/main" val="213802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12" grpId="0" animBg="1"/>
      <p:bldP spid="9" grpId="0" animBg="1"/>
      <p:bldP spid="17" grpId="0" animBg="1"/>
      <p:bldP spid="21" grpId="0" animBg="1"/>
      <p:bldP spid="28" grpId="0" animBg="1"/>
      <p:bldP spid="38" grpId="0" animBg="1"/>
      <p:bldP spid="39" grpId="0" animBg="1"/>
      <p:bldP spid="4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339365" y="1099255"/>
            <a:ext cx="3672739" cy="2434167"/>
          </a:xfrm>
        </p:spPr>
        <p:txBody>
          <a:bodyPr/>
          <a:lstStyle/>
          <a:p>
            <a:r>
              <a:rPr lang="fr-FR" dirty="0"/>
              <a:t>Objectifs</a:t>
            </a:r>
          </a:p>
        </p:txBody>
      </p:sp>
      <p:sp>
        <p:nvSpPr>
          <p:cNvPr id="5" name="Espace réservé du contenu 4"/>
          <p:cNvSpPr>
            <a:spLocks noGrp="1"/>
          </p:cNvSpPr>
          <p:nvPr>
            <p:ph idx="1"/>
          </p:nvPr>
        </p:nvSpPr>
        <p:spPr>
          <a:xfrm>
            <a:off x="4645506" y="1099255"/>
            <a:ext cx="7252455" cy="3729355"/>
          </a:xfrm>
        </p:spPr>
        <p:txBody>
          <a:bodyPr/>
          <a:lstStyle/>
          <a:p>
            <a:r>
              <a:rPr lang="fr-FR" dirty="0"/>
              <a:t>Maîtriser l’architecture d’</a:t>
            </a:r>
            <a:r>
              <a:rPr lang="fr-FR" dirty="0" err="1"/>
              <a:t>Angular</a:t>
            </a:r>
            <a:endParaRPr lang="fr-FR" dirty="0"/>
          </a:p>
          <a:p>
            <a:r>
              <a:rPr lang="fr-FR" dirty="0"/>
              <a:t>Être capable de créer une application </a:t>
            </a:r>
            <a:r>
              <a:rPr lang="fr-FR" dirty="0" err="1"/>
              <a:t>Angular</a:t>
            </a:r>
            <a:r>
              <a:rPr lang="fr-FR" dirty="0"/>
              <a:t> standard</a:t>
            </a:r>
          </a:p>
          <a:p>
            <a:endParaRPr lang="fr-FR" dirty="0"/>
          </a:p>
        </p:txBody>
      </p:sp>
      <p:sp>
        <p:nvSpPr>
          <p:cNvPr id="7" name="Espace réservé du texte 6"/>
          <p:cNvSpPr>
            <a:spLocks noGrp="1"/>
          </p:cNvSpPr>
          <p:nvPr>
            <p:ph type="body" sz="quarter" idx="14"/>
          </p:nvPr>
        </p:nvSpPr>
        <p:spPr>
          <a:xfrm>
            <a:off x="339365" y="193022"/>
            <a:ext cx="5552388" cy="443387"/>
          </a:xfrm>
        </p:spPr>
        <p:txBody>
          <a:bodyPr>
            <a:normAutofit/>
          </a:bodyPr>
          <a:lstStyle/>
          <a:p>
            <a:pPr lvl="0"/>
            <a:r>
              <a:rPr lang="fr-FR" dirty="0"/>
              <a:t>Les bases d’</a:t>
            </a:r>
            <a:r>
              <a:rPr lang="fr-FR" dirty="0" err="1"/>
              <a:t>Angular</a:t>
            </a:r>
            <a:endParaRPr lang="fr-FR" dirty="0"/>
          </a:p>
        </p:txBody>
      </p:sp>
    </p:spTree>
    <p:extLst>
      <p:ext uri="{BB962C8B-B14F-4D97-AF65-F5344CB8AC3E}">
        <p14:creationId xmlns:p14="http://schemas.microsoft.com/office/powerpoint/2010/main" val="85179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Créer un nouveau composant</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pic>
        <p:nvPicPr>
          <p:cNvPr id="5" name="Image 4">
            <a:extLst>
              <a:ext uri="{FF2B5EF4-FFF2-40B4-BE49-F238E27FC236}">
                <a16:creationId xmlns:a16="http://schemas.microsoft.com/office/drawing/2014/main" id="{A19D98C2-254C-45E6-8268-56B8E996B05F}"/>
              </a:ext>
            </a:extLst>
          </p:cNvPr>
          <p:cNvPicPr>
            <a:picLocks noChangeAspect="1"/>
          </p:cNvPicPr>
          <p:nvPr/>
        </p:nvPicPr>
        <p:blipFill>
          <a:blip r:embed="rId2"/>
          <a:stretch>
            <a:fillRect/>
          </a:stretch>
        </p:blipFill>
        <p:spPr>
          <a:xfrm>
            <a:off x="4302852" y="1877029"/>
            <a:ext cx="3629025" cy="219075"/>
          </a:xfrm>
          <a:prstGeom prst="rect">
            <a:avLst/>
          </a:prstGeom>
        </p:spPr>
      </p:pic>
      <p:pic>
        <p:nvPicPr>
          <p:cNvPr id="6" name="Image 5">
            <a:extLst>
              <a:ext uri="{FF2B5EF4-FFF2-40B4-BE49-F238E27FC236}">
                <a16:creationId xmlns:a16="http://schemas.microsoft.com/office/drawing/2014/main" id="{7628B4AA-C4F3-4E36-94FA-BD23A2A67147}"/>
              </a:ext>
            </a:extLst>
          </p:cNvPr>
          <p:cNvPicPr>
            <a:picLocks noChangeAspect="1"/>
          </p:cNvPicPr>
          <p:nvPr/>
        </p:nvPicPr>
        <p:blipFill>
          <a:blip r:embed="rId3"/>
          <a:stretch>
            <a:fillRect/>
          </a:stretch>
        </p:blipFill>
        <p:spPr>
          <a:xfrm>
            <a:off x="1794192" y="2741612"/>
            <a:ext cx="2162175" cy="2085975"/>
          </a:xfrm>
          <a:prstGeom prst="rect">
            <a:avLst/>
          </a:prstGeom>
        </p:spPr>
      </p:pic>
      <p:sp>
        <p:nvSpPr>
          <p:cNvPr id="8" name="Rectangle 2">
            <a:extLst>
              <a:ext uri="{FF2B5EF4-FFF2-40B4-BE49-F238E27FC236}">
                <a16:creationId xmlns:a16="http://schemas.microsoft.com/office/drawing/2014/main" id="{EA65422E-2119-47A4-AE98-4EC750117CA2}"/>
              </a:ext>
            </a:extLst>
          </p:cNvPr>
          <p:cNvSpPr>
            <a:spLocks noChangeArrowheads="1"/>
          </p:cNvSpPr>
          <p:nvPr/>
        </p:nvSpPr>
        <p:spPr bwMode="auto">
          <a:xfrm>
            <a:off x="4813865" y="2727324"/>
            <a:ext cx="6843540" cy="3293209"/>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BrowserModule</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fr-FR" altLang="fr-FR" sz="10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from</a:t>
            </a:r>
            <a:r>
              <a:rPr kumimoji="0" lang="fr-FR" altLang="fr-FR"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0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angular</a:t>
            </a:r>
            <a:r>
              <a:rPr kumimoji="0" lang="fr-FR" altLang="fr-FR" sz="1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/platform-browser'</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NgModule</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fr-FR" altLang="fr-FR" sz="10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from</a:t>
            </a:r>
            <a:r>
              <a:rPr kumimoji="0" lang="fr-FR" altLang="fr-FR"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0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angular</a:t>
            </a:r>
            <a:r>
              <a:rPr kumimoji="0" lang="fr-FR" altLang="fr-FR" sz="1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0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core</a:t>
            </a:r>
            <a:r>
              <a:rPr kumimoji="0" lang="fr-FR" altLang="fr-FR" sz="1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FormsModule</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from</a:t>
            </a:r>
            <a:r>
              <a:rPr kumimoji="0" lang="fr-FR" altLang="fr-FR"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0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angular</a:t>
            </a:r>
            <a:r>
              <a:rPr kumimoji="0" lang="fr-FR" altLang="fr-FR" sz="1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0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forms</a:t>
            </a:r>
            <a:r>
              <a:rPr kumimoji="0" lang="fr-FR" altLang="fr-FR" sz="1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AppComponent</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fr-FR" altLang="fr-FR" sz="10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from</a:t>
            </a:r>
            <a:r>
              <a:rPr kumimoji="0" lang="fr-FR" altLang="fr-FR"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0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app.component</a:t>
            </a:r>
            <a:r>
              <a:rPr kumimoji="0" lang="fr-FR" altLang="fr-FR" sz="1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4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import { </a:t>
            </a:r>
            <a:r>
              <a:rPr kumimoji="0" lang="fr-FR" altLang="fr-FR" sz="14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EnTeteComponent</a:t>
            </a:r>
            <a:r>
              <a:rPr kumimoji="0" lang="fr-FR" altLang="fr-FR" sz="14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 } </a:t>
            </a:r>
            <a:r>
              <a:rPr kumimoji="0" lang="fr-FR" altLang="fr-FR" sz="14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from</a:t>
            </a:r>
            <a:r>
              <a:rPr kumimoji="0" lang="fr-FR" altLang="fr-FR" sz="14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 './</a:t>
            </a:r>
            <a:r>
              <a:rPr kumimoji="0" lang="fr-FR" altLang="fr-FR" sz="14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en-tete</a:t>
            </a:r>
            <a:r>
              <a:rPr kumimoji="0" lang="fr-FR" altLang="fr-FR" sz="14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/en-</a:t>
            </a:r>
            <a:r>
              <a:rPr kumimoji="0" lang="fr-FR" altLang="fr-FR" sz="14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tete.component</a:t>
            </a:r>
            <a:r>
              <a:rPr kumimoji="0" lang="fr-FR" altLang="fr-FR" sz="14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br>
              <a:rPr kumimoji="0" lang="fr-FR" altLang="fr-FR" sz="14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b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dirty="0" err="1">
                <a:ln>
                  <a:noFill/>
                </a:ln>
                <a:solidFill>
                  <a:srgbClr val="808000"/>
                </a:solidFill>
                <a:effectLst/>
                <a:latin typeface="Courier New" panose="02070309020205020404" pitchFamily="49" charset="0"/>
                <a:cs typeface="Courier New" panose="02070309020205020404" pitchFamily="49" charset="0"/>
              </a:rPr>
              <a:t>NgModule</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declarations</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AppComponent</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4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EnTeteComponent</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imports</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BrowserModule</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FormsModule</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providers</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bootstrap</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AppComponent</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export class </a:t>
            </a:r>
            <a:r>
              <a:rPr kumimoji="0" lang="fr-FR" altLang="fr-F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AppModule</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cxnSp>
        <p:nvCxnSpPr>
          <p:cNvPr id="9" name="Connecteur droit avec flèche 8">
            <a:extLst>
              <a:ext uri="{FF2B5EF4-FFF2-40B4-BE49-F238E27FC236}">
                <a16:creationId xmlns:a16="http://schemas.microsoft.com/office/drawing/2014/main" id="{70F3FA22-33A3-455D-B28E-C7DDE1D7DF0F}"/>
              </a:ext>
            </a:extLst>
          </p:cNvPr>
          <p:cNvCxnSpPr>
            <a:cxnSpLocks/>
          </p:cNvCxnSpPr>
          <p:nvPr/>
        </p:nvCxnSpPr>
        <p:spPr>
          <a:xfrm flipH="1">
            <a:off x="3217684" y="4724741"/>
            <a:ext cx="1596181" cy="1"/>
          </a:xfrm>
          <a:prstGeom prst="straightConnector1">
            <a:avLst/>
          </a:prstGeom>
          <a:ln w="25400">
            <a:solidFill>
              <a:schemeClr val="bg1">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426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Intégrer un composant dans un autre composant</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6" name="Rectangle 2">
            <a:extLst>
              <a:ext uri="{FF2B5EF4-FFF2-40B4-BE49-F238E27FC236}">
                <a16:creationId xmlns:a16="http://schemas.microsoft.com/office/drawing/2014/main" id="{74FCFDA9-2AD0-4FF2-9F17-3D6FAAFA7C55}"/>
              </a:ext>
            </a:extLst>
          </p:cNvPr>
          <p:cNvSpPr>
            <a:spLocks noChangeArrowheads="1"/>
          </p:cNvSpPr>
          <p:nvPr/>
        </p:nvSpPr>
        <p:spPr bwMode="auto">
          <a:xfrm>
            <a:off x="7213185" y="4776470"/>
            <a:ext cx="4346913" cy="64633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&lt;!--R</a:t>
            </a:r>
            <a:r>
              <a:rPr lang="fr-FR" altLang="fr-FR" sz="1200" i="1" dirty="0">
                <a:solidFill>
                  <a:srgbClr val="808080"/>
                </a:solidFill>
                <a:latin typeface="Courier New" panose="02070309020205020404" pitchFamily="49" charset="0"/>
                <a:cs typeface="Courier New" panose="02070309020205020404" pitchFamily="49" charset="0"/>
              </a:rPr>
              <a:t>éférence au composant enfant :</a:t>
            </a:r>
            <a:r>
              <a:rPr kumimoji="0" lang="fr-FR" altLang="fr-FR"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--&gt;</a:t>
            </a:r>
            <a:br>
              <a:rPr kumimoji="0" lang="fr-FR" altLang="fr-FR"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fr-FR" altLang="fr-FR"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app-en-</a:t>
            </a:r>
            <a:r>
              <a:rPr kumimoji="0" lang="fr-FR" altLang="fr-FR" sz="12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tete</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&gt;&lt;/</a:t>
            </a:r>
            <a:r>
              <a:rPr kumimoji="0" lang="fr-FR" altLang="fr-FR" sz="1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app-en-</a:t>
            </a:r>
            <a:r>
              <a:rPr kumimoji="0" lang="fr-FR" altLang="fr-FR" sz="12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tete</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&lt;!--...--&gt;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
        <p:nvSpPr>
          <p:cNvPr id="8" name="Espace réservé du contenu 2">
            <a:extLst>
              <a:ext uri="{FF2B5EF4-FFF2-40B4-BE49-F238E27FC236}">
                <a16:creationId xmlns:a16="http://schemas.microsoft.com/office/drawing/2014/main" id="{9FE1B947-A0ED-41A8-AA70-08152995B2F4}"/>
              </a:ext>
            </a:extLst>
          </p:cNvPr>
          <p:cNvSpPr>
            <a:spLocks noGrp="1"/>
          </p:cNvSpPr>
          <p:nvPr>
            <p:ph idx="1"/>
          </p:nvPr>
        </p:nvSpPr>
        <p:spPr>
          <a:xfrm>
            <a:off x="1179119" y="1825625"/>
            <a:ext cx="4396178" cy="3729355"/>
          </a:xfrm>
        </p:spPr>
        <p:txBody>
          <a:bodyPr/>
          <a:lstStyle/>
          <a:p>
            <a:r>
              <a:rPr lang="fr-FR" dirty="0"/>
              <a:t>Composant enfant</a:t>
            </a:r>
          </a:p>
          <a:p>
            <a:pPr lvl="1"/>
            <a:r>
              <a:rPr lang="fr-FR" dirty="0">
                <a:solidFill>
                  <a:schemeClr val="tx1"/>
                </a:solidFill>
              </a:rPr>
              <a:t>La classe </a:t>
            </a:r>
            <a:r>
              <a:rPr lang="fr-FR" dirty="0" err="1">
                <a:solidFill>
                  <a:schemeClr val="tx1"/>
                </a:solidFill>
              </a:rPr>
              <a:t>TypeScript</a:t>
            </a:r>
            <a:endParaRPr lang="fr-FR" dirty="0">
              <a:solidFill>
                <a:schemeClr val="tx1"/>
              </a:solidFill>
            </a:endParaRPr>
          </a:p>
          <a:p>
            <a:pPr lvl="1"/>
            <a:endParaRPr lang="fr-FR" dirty="0">
              <a:solidFill>
                <a:schemeClr val="tx1"/>
              </a:solidFill>
            </a:endParaRPr>
          </a:p>
          <a:p>
            <a:pPr lvl="1"/>
            <a:endParaRPr lang="fr-FR" dirty="0">
              <a:solidFill>
                <a:schemeClr val="tx1"/>
              </a:solidFill>
            </a:endParaRPr>
          </a:p>
          <a:p>
            <a:pPr lvl="1"/>
            <a:endParaRPr lang="fr-FR" dirty="0">
              <a:solidFill>
                <a:schemeClr val="tx1"/>
              </a:solidFill>
            </a:endParaRPr>
          </a:p>
          <a:p>
            <a:pPr lvl="1"/>
            <a:endParaRPr lang="fr-FR" dirty="0">
              <a:solidFill>
                <a:schemeClr val="tx1"/>
              </a:solidFill>
            </a:endParaRPr>
          </a:p>
          <a:p>
            <a:pPr lvl="1"/>
            <a:endParaRPr lang="fr-FR" dirty="0">
              <a:solidFill>
                <a:schemeClr val="tx1"/>
              </a:solidFill>
            </a:endParaRPr>
          </a:p>
          <a:p>
            <a:pPr lvl="1"/>
            <a:endParaRPr lang="fr-FR" dirty="0">
              <a:solidFill>
                <a:schemeClr val="tx1"/>
              </a:solidFill>
            </a:endParaRPr>
          </a:p>
          <a:p>
            <a:pPr lvl="1"/>
            <a:r>
              <a:rPr lang="fr-FR" dirty="0">
                <a:solidFill>
                  <a:schemeClr val="tx1"/>
                </a:solidFill>
              </a:rPr>
              <a:t>Le </a:t>
            </a:r>
            <a:r>
              <a:rPr lang="fr-FR" dirty="0" err="1">
                <a:solidFill>
                  <a:schemeClr val="tx1"/>
                </a:solidFill>
              </a:rPr>
              <a:t>template</a:t>
            </a:r>
            <a:r>
              <a:rPr lang="fr-FR" dirty="0">
                <a:solidFill>
                  <a:schemeClr val="tx1"/>
                </a:solidFill>
              </a:rPr>
              <a:t> HTML</a:t>
            </a:r>
          </a:p>
        </p:txBody>
      </p:sp>
      <p:sp>
        <p:nvSpPr>
          <p:cNvPr id="9" name="Espace réservé du contenu 2">
            <a:extLst>
              <a:ext uri="{FF2B5EF4-FFF2-40B4-BE49-F238E27FC236}">
                <a16:creationId xmlns:a16="http://schemas.microsoft.com/office/drawing/2014/main" id="{78FEDB38-901A-4B97-9D30-75E4383F36DC}"/>
              </a:ext>
            </a:extLst>
          </p:cNvPr>
          <p:cNvSpPr txBox="1">
            <a:spLocks/>
          </p:cNvSpPr>
          <p:nvPr/>
        </p:nvSpPr>
        <p:spPr>
          <a:xfrm>
            <a:off x="6543910" y="1825625"/>
            <a:ext cx="5536329" cy="37293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4358"/>
              </a:buClr>
              <a:buFont typeface="Arial" panose="020B0604020202020204" pitchFamily="34" charset="0"/>
              <a:buChar char="•"/>
              <a:defRPr sz="2400" kern="1200">
                <a:solidFill>
                  <a:srgbClr val="34364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rgbClr val="348899"/>
              </a:buClr>
              <a:buFont typeface="Arial" panose="020B0604020202020204" pitchFamily="34" charset="0"/>
              <a:buChar char="•"/>
              <a:defRPr sz="1800" kern="1200">
                <a:solidFill>
                  <a:srgbClr val="34364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rgbClr val="ACCFC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rgbClr val="979C9C"/>
              </a:buClr>
              <a:buFont typeface="Arial" panose="020B0604020202020204" pitchFamily="34" charset="0"/>
              <a:buChar char="•"/>
              <a:defRPr sz="1400" kern="1200">
                <a:solidFill>
                  <a:srgbClr val="34364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Composant parent</a:t>
            </a:r>
          </a:p>
          <a:p>
            <a:pPr lvl="1"/>
            <a:r>
              <a:rPr lang="fr-FR" dirty="0"/>
              <a:t>La classe </a:t>
            </a:r>
            <a:r>
              <a:rPr lang="fr-FR" dirty="0" err="1"/>
              <a:t>TypeScript</a:t>
            </a:r>
            <a:endParaRPr lang="fr-FR" dirty="0"/>
          </a:p>
          <a:p>
            <a:pPr lvl="1"/>
            <a:endParaRPr lang="fr-FR" dirty="0"/>
          </a:p>
          <a:p>
            <a:pPr lvl="1"/>
            <a:endParaRPr lang="fr-FR" dirty="0"/>
          </a:p>
          <a:p>
            <a:pPr lvl="1"/>
            <a:endParaRPr lang="fr-FR" dirty="0"/>
          </a:p>
          <a:p>
            <a:pPr lvl="1"/>
            <a:endParaRPr lang="fr-FR" dirty="0"/>
          </a:p>
          <a:p>
            <a:pPr lvl="1"/>
            <a:endParaRPr lang="fr-FR" dirty="0"/>
          </a:p>
          <a:p>
            <a:pPr lvl="1"/>
            <a:endParaRPr lang="fr-FR" dirty="0"/>
          </a:p>
          <a:p>
            <a:pPr lvl="1"/>
            <a:r>
              <a:rPr lang="fr-FR" dirty="0"/>
              <a:t>Le </a:t>
            </a:r>
            <a:r>
              <a:rPr lang="fr-FR" dirty="0" err="1"/>
              <a:t>template</a:t>
            </a:r>
            <a:r>
              <a:rPr lang="fr-FR" dirty="0"/>
              <a:t> HTML</a:t>
            </a:r>
          </a:p>
        </p:txBody>
      </p:sp>
      <p:sp>
        <p:nvSpPr>
          <p:cNvPr id="5" name="Rectangle 1">
            <a:extLst>
              <a:ext uri="{FF2B5EF4-FFF2-40B4-BE49-F238E27FC236}">
                <a16:creationId xmlns:a16="http://schemas.microsoft.com/office/drawing/2014/main" id="{F7E3E6A0-582F-4C9E-8A6E-43FBD37C82C9}"/>
              </a:ext>
            </a:extLst>
          </p:cNvPr>
          <p:cNvSpPr>
            <a:spLocks noChangeArrowheads="1"/>
          </p:cNvSpPr>
          <p:nvPr/>
        </p:nvSpPr>
        <p:spPr bwMode="auto">
          <a:xfrm>
            <a:off x="1848394" y="2706782"/>
            <a:ext cx="2973891" cy="138499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@Component</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selector</a:t>
            </a:r>
            <a:r>
              <a:rPr kumimoji="0" lang="fr-FR" altLang="fr-FR" sz="1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 'app-en-</a:t>
            </a:r>
            <a:r>
              <a:rPr kumimoji="0" lang="fr-FR" altLang="fr-FR" sz="12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tete</a:t>
            </a:r>
            <a:r>
              <a:rPr kumimoji="0" lang="fr-FR" altLang="fr-FR" sz="1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r>
              <a:rPr kumimoji="0" lang="fr-FR" altLang="fr-FR" sz="1200" b="1" i="0" u="none" strike="noStrike" cap="none" normalizeH="0" baseline="0" dirty="0">
                <a:ln>
                  <a:noFill/>
                </a:ln>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export class </a:t>
            </a:r>
            <a:r>
              <a:rPr kumimoji="0" lang="fr-FR" altLang="fr-FR"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EnTeteComponent</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168F9487-8E15-40B2-A7B3-D556DCCD5C69}"/>
              </a:ext>
            </a:extLst>
          </p:cNvPr>
          <p:cNvSpPr>
            <a:spLocks noChangeArrowheads="1"/>
          </p:cNvSpPr>
          <p:nvPr/>
        </p:nvSpPr>
        <p:spPr bwMode="auto">
          <a:xfrm>
            <a:off x="1848394" y="4776470"/>
            <a:ext cx="3531736" cy="646331"/>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Bonjour depuis le composant enfant</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
        <p:nvSpPr>
          <p:cNvPr id="11" name="Rectangle 4">
            <a:extLst>
              <a:ext uri="{FF2B5EF4-FFF2-40B4-BE49-F238E27FC236}">
                <a16:creationId xmlns:a16="http://schemas.microsoft.com/office/drawing/2014/main" id="{FA5F3FDE-8BCB-42DD-86A4-A4E0D089D25E}"/>
              </a:ext>
            </a:extLst>
          </p:cNvPr>
          <p:cNvSpPr>
            <a:spLocks noChangeArrowheads="1"/>
          </p:cNvSpPr>
          <p:nvPr/>
        </p:nvSpPr>
        <p:spPr bwMode="auto">
          <a:xfrm>
            <a:off x="7213185" y="2694888"/>
            <a:ext cx="2694969" cy="1200329"/>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@Component</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selector</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'app-root'</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export class </a:t>
            </a:r>
            <a:r>
              <a:rPr kumimoji="0" lang="fr-FR" altLang="fr-FR"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AppComponent</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cxnSp>
        <p:nvCxnSpPr>
          <p:cNvPr id="12" name="Connecteur droit avec flèche 11">
            <a:extLst>
              <a:ext uri="{FF2B5EF4-FFF2-40B4-BE49-F238E27FC236}">
                <a16:creationId xmlns:a16="http://schemas.microsoft.com/office/drawing/2014/main" id="{A4B7E951-DD8E-441E-951C-B88DC6390599}"/>
              </a:ext>
            </a:extLst>
          </p:cNvPr>
          <p:cNvCxnSpPr>
            <a:cxnSpLocks/>
            <a:stCxn id="6" idx="1"/>
          </p:cNvCxnSpPr>
          <p:nvPr/>
        </p:nvCxnSpPr>
        <p:spPr>
          <a:xfrm flipH="1" flipV="1">
            <a:off x="4463423" y="3023762"/>
            <a:ext cx="2749762" cy="2075874"/>
          </a:xfrm>
          <a:prstGeom prst="straightConnector1">
            <a:avLst/>
          </a:prstGeom>
          <a:ln w="25400">
            <a:solidFill>
              <a:schemeClr val="bg1">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410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Passer des paramètres entre composants</a:t>
            </a:r>
          </a:p>
        </p:txBody>
      </p:sp>
      <p:sp>
        <p:nvSpPr>
          <p:cNvPr id="3" name="Espace réservé du contenu 2"/>
          <p:cNvSpPr>
            <a:spLocks noGrp="1"/>
          </p:cNvSpPr>
          <p:nvPr>
            <p:ph idx="1"/>
          </p:nvPr>
        </p:nvSpPr>
        <p:spPr/>
        <p:txBody>
          <a:bodyPr/>
          <a:lstStyle/>
          <a:p>
            <a:r>
              <a:rPr lang="fr-FR" dirty="0"/>
              <a:t>Déclaration d’un paramètre</a:t>
            </a:r>
          </a:p>
          <a:p>
            <a:pPr lvl="1"/>
            <a:r>
              <a:rPr lang="fr-FR" dirty="0"/>
              <a:t>Variable membre du composant enfant</a:t>
            </a:r>
          </a:p>
          <a:p>
            <a:pPr lvl="1"/>
            <a:r>
              <a:rPr lang="fr-FR" dirty="0"/>
              <a:t>Variable annotée avec </a:t>
            </a:r>
          </a:p>
          <a:p>
            <a:endParaRPr lang="fr-FR" dirty="0"/>
          </a:p>
          <a:p>
            <a:r>
              <a:rPr lang="fr-FR" dirty="0"/>
              <a:t>Passage du paramètre</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5" name="Rectangle 1">
            <a:extLst>
              <a:ext uri="{FF2B5EF4-FFF2-40B4-BE49-F238E27FC236}">
                <a16:creationId xmlns:a16="http://schemas.microsoft.com/office/drawing/2014/main" id="{F7E849C3-C737-4EE8-8441-5B3E483B940C}"/>
              </a:ext>
            </a:extLst>
          </p:cNvPr>
          <p:cNvSpPr>
            <a:spLocks noChangeArrowheads="1"/>
          </p:cNvSpPr>
          <p:nvPr/>
        </p:nvSpPr>
        <p:spPr bwMode="auto">
          <a:xfrm>
            <a:off x="1642580" y="3792761"/>
            <a:ext cx="8948283" cy="58477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app-en-</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tete</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parametre</a:t>
            </a:r>
            <a:r>
              <a:rPr kumimoji="0" lang="fr-FR" altLang="fr-FR"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"'VALEUR PASSEE EN PAREMETRE'"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app-en-</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tete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app-en-</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tete</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parametre</a:t>
            </a:r>
            <a:r>
              <a:rPr kumimoji="0" lang="fr-FR" altLang="fr-FR"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instruction </a:t>
            </a:r>
            <a:r>
              <a:rPr kumimoji="0" lang="fr-FR" altLang="fr-FR"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TypeScript</a:t>
            </a:r>
            <a:r>
              <a:rPr kumimoji="0" lang="fr-FR" altLang="fr-FR" sz="16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 valide</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app-en-</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tete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D1B88FB4-CD6E-4EE0-ACDC-5490E61C6AC0}"/>
              </a:ext>
            </a:extLst>
          </p:cNvPr>
          <p:cNvSpPr>
            <a:spLocks noChangeArrowheads="1"/>
          </p:cNvSpPr>
          <p:nvPr/>
        </p:nvSpPr>
        <p:spPr bwMode="auto">
          <a:xfrm>
            <a:off x="4196219" y="2525020"/>
            <a:ext cx="1172116" cy="33855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@Input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459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Tree>
    <p:extLst>
      <p:ext uri="{BB962C8B-B14F-4D97-AF65-F5344CB8AC3E}">
        <p14:creationId xmlns:p14="http://schemas.microsoft.com/office/powerpoint/2010/main" val="863651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Les directives</a:t>
            </a:r>
          </a:p>
        </p:txBody>
      </p:sp>
      <p:sp>
        <p:nvSpPr>
          <p:cNvPr id="3" name="Espace réservé du contenu 2"/>
          <p:cNvSpPr>
            <a:spLocks noGrp="1"/>
          </p:cNvSpPr>
          <p:nvPr>
            <p:ph idx="1"/>
          </p:nvPr>
        </p:nvSpPr>
        <p:spPr/>
        <p:txBody>
          <a:bodyPr/>
          <a:lstStyle/>
          <a:p>
            <a:r>
              <a:rPr lang="fr-FR" dirty="0"/>
              <a:t>Disponibles sur le </a:t>
            </a:r>
            <a:r>
              <a:rPr lang="fr-FR" dirty="0" err="1"/>
              <a:t>template</a:t>
            </a:r>
            <a:endParaRPr lang="fr-FR" dirty="0"/>
          </a:p>
          <a:p>
            <a:endParaRPr lang="fr-FR" dirty="0"/>
          </a:p>
          <a:p>
            <a:r>
              <a:rPr lang="fr-FR" dirty="0"/>
              <a:t>Adaptent l’affichage au contexte</a:t>
            </a:r>
          </a:p>
          <a:p>
            <a:endParaRPr lang="fr-FR" dirty="0"/>
          </a:p>
          <a:p>
            <a:r>
              <a:rPr lang="fr-FR" dirty="0"/>
              <a:t>Deux groupes de directives</a:t>
            </a:r>
          </a:p>
          <a:p>
            <a:pPr lvl="1"/>
            <a:r>
              <a:rPr lang="fr-FR" dirty="0"/>
              <a:t>Les directives structurelles</a:t>
            </a:r>
          </a:p>
          <a:p>
            <a:pPr lvl="1"/>
            <a:r>
              <a:rPr lang="fr-FR" dirty="0"/>
              <a:t>Les directives par attributs</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Tree>
    <p:extLst>
      <p:ext uri="{BB962C8B-B14F-4D97-AF65-F5344CB8AC3E}">
        <p14:creationId xmlns:p14="http://schemas.microsoft.com/office/powerpoint/2010/main" val="170753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Directives structurelles</a:t>
            </a:r>
          </a:p>
        </p:txBody>
      </p:sp>
      <p:sp>
        <p:nvSpPr>
          <p:cNvPr id="3" name="Espace réservé du contenu 2"/>
          <p:cNvSpPr>
            <a:spLocks noGrp="1"/>
          </p:cNvSpPr>
          <p:nvPr>
            <p:ph idx="1"/>
          </p:nvPr>
        </p:nvSpPr>
        <p:spPr/>
        <p:txBody>
          <a:bodyPr/>
          <a:lstStyle/>
          <a:p>
            <a:r>
              <a:rPr lang="fr-FR" dirty="0"/>
              <a:t>Modifient la structure d’un document</a:t>
            </a:r>
          </a:p>
          <a:p>
            <a:pPr lvl="1"/>
            <a:endParaRPr lang="fr-FR" dirty="0"/>
          </a:p>
          <a:p>
            <a:pPr lvl="1"/>
            <a:r>
              <a:rPr lang="fr-FR" dirty="0"/>
              <a:t>*</a:t>
            </a:r>
            <a:r>
              <a:rPr lang="fr-FR" dirty="0" err="1"/>
              <a:t>ngIf</a:t>
            </a:r>
            <a:r>
              <a:rPr lang="fr-FR" dirty="0"/>
              <a:t> </a:t>
            </a:r>
          </a:p>
          <a:p>
            <a:pPr lvl="1"/>
            <a:endParaRPr lang="fr-FR" dirty="0"/>
          </a:p>
          <a:p>
            <a:pPr lvl="1"/>
            <a:endParaRPr lang="fr-FR" dirty="0"/>
          </a:p>
          <a:p>
            <a:pPr lvl="1"/>
            <a:endParaRPr lang="fr-FR" dirty="0"/>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9" name="Rectangle 1">
            <a:extLst>
              <a:ext uri="{FF2B5EF4-FFF2-40B4-BE49-F238E27FC236}">
                <a16:creationId xmlns:a16="http://schemas.microsoft.com/office/drawing/2014/main" id="{BDA0182E-3DE3-4F2D-A44E-91FD30FDDFB3}"/>
              </a:ext>
            </a:extLst>
          </p:cNvPr>
          <p:cNvSpPr>
            <a:spLocks noChangeArrowheads="1"/>
          </p:cNvSpPr>
          <p:nvPr/>
        </p:nvSpPr>
        <p:spPr bwMode="auto">
          <a:xfrm>
            <a:off x="2406870" y="3155054"/>
            <a:ext cx="7096815" cy="830997"/>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 </a:t>
            </a:r>
            <a:r>
              <a:rPr kumimoji="0" lang="fr-FR" altLang="fr-FR"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ngIf</a:t>
            </a:r>
            <a:r>
              <a:rPr kumimoji="0" lang="fr-FR" altLang="fr-FR"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lang="fr-FR" altLang="fr-FR" sz="1600" b="1" dirty="0">
                <a:solidFill>
                  <a:srgbClr val="660E7A"/>
                </a:solidFill>
                <a:latin typeface="Courier New" panose="02070309020205020404" pitchFamily="49" charset="0"/>
                <a:cs typeface="Courier New" panose="02070309020205020404" pitchFamily="49" charset="0"/>
              </a:rPr>
              <a:t>instruction </a:t>
            </a:r>
            <a:r>
              <a:rPr lang="fr-FR" altLang="fr-FR" sz="1600" b="1" dirty="0" err="1">
                <a:solidFill>
                  <a:srgbClr val="660E7A"/>
                </a:solidFill>
                <a:latin typeface="Courier New" panose="02070309020205020404" pitchFamily="49" charset="0"/>
                <a:cs typeface="Courier New" panose="02070309020205020404" pitchFamily="49" charset="0"/>
              </a:rPr>
              <a:t>TypeScript</a:t>
            </a:r>
            <a:r>
              <a:rPr lang="fr-FR" altLang="fr-FR" sz="1600" b="1" dirty="0">
                <a:solidFill>
                  <a:srgbClr val="660E7A"/>
                </a:solidFill>
                <a:latin typeface="Courier New" panose="02070309020205020404" pitchFamily="49" charset="0"/>
                <a:cs typeface="Courier New" panose="02070309020205020404" pitchFamily="49" charset="0"/>
              </a:rPr>
              <a:t> retournant un booléen</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Affichage conditionné de la balise p.</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2248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Directives structurelles</a:t>
            </a:r>
          </a:p>
        </p:txBody>
      </p:sp>
      <p:sp>
        <p:nvSpPr>
          <p:cNvPr id="3" name="Espace réservé du contenu 2"/>
          <p:cNvSpPr>
            <a:spLocks noGrp="1"/>
          </p:cNvSpPr>
          <p:nvPr>
            <p:ph idx="1"/>
          </p:nvPr>
        </p:nvSpPr>
        <p:spPr/>
        <p:txBody>
          <a:bodyPr/>
          <a:lstStyle/>
          <a:p>
            <a:r>
              <a:rPr lang="fr-FR" dirty="0"/>
              <a:t>Modifient la structure d’un document</a:t>
            </a:r>
          </a:p>
          <a:p>
            <a:pPr lvl="1"/>
            <a:endParaRPr lang="fr-FR" dirty="0"/>
          </a:p>
          <a:p>
            <a:pPr lvl="1"/>
            <a:r>
              <a:rPr lang="fr-FR" dirty="0"/>
              <a:t>*</a:t>
            </a:r>
            <a:r>
              <a:rPr lang="fr-FR" dirty="0" err="1"/>
              <a:t>ngForOf</a:t>
            </a:r>
            <a:endParaRPr lang="fr-FR" dirty="0"/>
          </a:p>
          <a:p>
            <a:pPr lvl="1"/>
            <a:endParaRPr lang="fr-FR" dirty="0"/>
          </a:p>
          <a:p>
            <a:pPr lvl="1"/>
            <a:endParaRPr lang="fr-FR" dirty="0"/>
          </a:p>
          <a:p>
            <a:pPr lvl="1"/>
            <a:endParaRPr lang="fr-FR" dirty="0"/>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10" name="Rectangle 2">
            <a:extLst>
              <a:ext uri="{FF2B5EF4-FFF2-40B4-BE49-F238E27FC236}">
                <a16:creationId xmlns:a16="http://schemas.microsoft.com/office/drawing/2014/main" id="{83C0B3ED-D662-40D7-9C58-50A03EBC4545}"/>
              </a:ext>
            </a:extLst>
          </p:cNvPr>
          <p:cNvSpPr>
            <a:spLocks noChangeArrowheads="1"/>
          </p:cNvSpPr>
          <p:nvPr/>
        </p:nvSpPr>
        <p:spPr bwMode="auto">
          <a:xfrm>
            <a:off x="2406870" y="3025101"/>
            <a:ext cx="5368777" cy="1323439"/>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 </a:t>
            </a:r>
            <a:r>
              <a:rPr kumimoji="0" lang="fr-FR" altLang="fr-FR"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ngFor</a:t>
            </a:r>
            <a:r>
              <a:rPr kumimoji="0" lang="fr-FR" altLang="fr-FR"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"let </a:t>
            </a:r>
            <a:r>
              <a:rPr kumimoji="0" lang="fr-FR" altLang="fr-FR" sz="16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of </a:t>
            </a:r>
            <a:r>
              <a:rPr kumimoji="0" lang="fr-FR" altLang="fr-FR" sz="16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tableau</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Répétition de la balise p autant de fois</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fr-FR" altLang="fr-FR" sz="1600" dirty="0">
                <a:solidFill>
                  <a:srgbClr val="000000"/>
                </a:solidFill>
                <a:latin typeface="Courier New" panose="02070309020205020404" pitchFamily="49" charset="0"/>
                <a:cs typeface="Courier New" panose="02070309020205020404" pitchFamily="49" charset="0"/>
              </a:rPr>
              <a:t>q</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ue d'éléments dans le tableau.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000000"/>
                </a:solidFill>
                <a:latin typeface="Courier New" panose="02070309020205020404" pitchFamily="49" charset="0"/>
                <a:cs typeface="Courier New" panose="02070309020205020404" pitchFamily="49" charset="0"/>
              </a:rPr>
              <a:t>  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lément</a:t>
            </a:r>
            <a:r>
              <a:rPr kumimoji="0" lang="fr-FR" altLang="fr-FR" sz="16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courant :</a:t>
            </a:r>
            <a:r>
              <a:rPr lang="fr-FR" altLang="fr-FR" sz="1600" dirty="0">
                <a:solidFill>
                  <a:srgbClr val="000000"/>
                </a:solidFill>
                <a:latin typeface="Courier New" panose="02070309020205020404" pitchFamily="49" charset="0"/>
                <a:cs typeface="Courier New" panose="02070309020205020404" pitchFamily="49" charset="0"/>
              </a:rPr>
              <a:t> {{t}}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605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dirty="0"/>
              <a:t>Modifient la structure d’un document</a:t>
            </a:r>
          </a:p>
          <a:p>
            <a:pPr lvl="1"/>
            <a:endParaRPr lang="fr-FR" dirty="0"/>
          </a:p>
          <a:p>
            <a:pPr lvl="1"/>
            <a:r>
              <a:rPr lang="fr-FR" dirty="0" err="1"/>
              <a:t>ngSwitch</a:t>
            </a:r>
            <a:endParaRPr lang="fr-FR" dirty="0"/>
          </a:p>
          <a:p>
            <a:pPr lvl="1"/>
            <a:endParaRPr lang="fr-FR" dirty="0"/>
          </a:p>
          <a:p>
            <a:pPr lvl="1"/>
            <a:endParaRPr lang="fr-FR" dirty="0"/>
          </a:p>
          <a:p>
            <a:pPr lvl="1"/>
            <a:endParaRPr lang="fr-FR" dirty="0"/>
          </a:p>
        </p:txBody>
      </p:sp>
      <p:sp>
        <p:nvSpPr>
          <p:cNvPr id="5" name="Rectangle 1">
            <a:extLst>
              <a:ext uri="{FF2B5EF4-FFF2-40B4-BE49-F238E27FC236}">
                <a16:creationId xmlns:a16="http://schemas.microsoft.com/office/drawing/2014/main" id="{6641F8E5-6E4B-4F39-BB88-DE509152B9D5}"/>
              </a:ext>
            </a:extLst>
          </p:cNvPr>
          <p:cNvSpPr>
            <a:spLocks noChangeArrowheads="1"/>
          </p:cNvSpPr>
          <p:nvPr/>
        </p:nvSpPr>
        <p:spPr bwMode="auto">
          <a:xfrm>
            <a:off x="2406870" y="3145230"/>
            <a:ext cx="5862502" cy="1323439"/>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ul</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ngSwitch</a:t>
            </a:r>
            <a:r>
              <a:rPr kumimoji="0" lang="fr-FR" altLang="fr-FR"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maVariable</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li </a:t>
            </a:r>
            <a:r>
              <a:rPr kumimoji="0" lang="fr-FR" altLang="fr-FR"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ngSwitchCase</a:t>
            </a:r>
            <a:r>
              <a:rPr kumimoji="0" lang="fr-FR" altLang="fr-FR"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"'valeur'"</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&gt;un contenu&lt;/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li</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li </a:t>
            </a:r>
            <a:r>
              <a:rPr kumimoji="0" lang="fr-FR" altLang="fr-FR"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ngSwitchDefault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&gt;un autre contenu&lt;/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li</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ul</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2" name="Titre 1"/>
          <p:cNvSpPr>
            <a:spLocks noGrp="1"/>
          </p:cNvSpPr>
          <p:nvPr>
            <p:ph type="title"/>
          </p:nvPr>
        </p:nvSpPr>
        <p:spPr>
          <a:xfrm>
            <a:off x="339365" y="636411"/>
            <a:ext cx="11558596" cy="609398"/>
          </a:xfrm>
        </p:spPr>
        <p:txBody>
          <a:bodyPr wrap="square">
            <a:normAutofit/>
          </a:bodyPr>
          <a:lstStyle/>
          <a:p>
            <a:r>
              <a:rPr lang="fr-FR" dirty="0"/>
              <a:t>Directives structurelles</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Tree>
    <p:extLst>
      <p:ext uri="{BB962C8B-B14F-4D97-AF65-F5344CB8AC3E}">
        <p14:creationId xmlns:p14="http://schemas.microsoft.com/office/powerpoint/2010/main" val="73681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Directives par attributs</a:t>
            </a:r>
          </a:p>
        </p:txBody>
      </p:sp>
      <p:sp>
        <p:nvSpPr>
          <p:cNvPr id="3" name="Espace réservé du contenu 2"/>
          <p:cNvSpPr>
            <a:spLocks noGrp="1"/>
          </p:cNvSpPr>
          <p:nvPr>
            <p:ph idx="1"/>
          </p:nvPr>
        </p:nvSpPr>
        <p:spPr/>
        <p:txBody>
          <a:bodyPr/>
          <a:lstStyle/>
          <a:p>
            <a:r>
              <a:rPr lang="fr-FR" dirty="0"/>
              <a:t>Modifient les caractéristiques des éléments du DOM</a:t>
            </a:r>
          </a:p>
          <a:p>
            <a:pPr lvl="1"/>
            <a:endParaRPr lang="fr-FR" dirty="0"/>
          </a:p>
          <a:p>
            <a:pPr lvl="1"/>
            <a:r>
              <a:rPr lang="fr-FR" dirty="0" err="1"/>
              <a:t>ngModel</a:t>
            </a:r>
            <a:endParaRPr lang="fr-FR" dirty="0"/>
          </a:p>
          <a:p>
            <a:pPr lvl="2"/>
            <a:r>
              <a:rPr lang="fr-FR" dirty="0"/>
              <a:t>Composant</a:t>
            </a:r>
          </a:p>
          <a:p>
            <a:pPr lvl="2"/>
            <a:endParaRPr lang="fr-FR" dirty="0"/>
          </a:p>
          <a:p>
            <a:pPr lvl="2"/>
            <a:endParaRPr lang="fr-FR" dirty="0"/>
          </a:p>
          <a:p>
            <a:pPr lvl="2"/>
            <a:r>
              <a:rPr lang="fr-FR" dirty="0"/>
              <a:t>Template</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7" name="Rectangle 2">
            <a:extLst>
              <a:ext uri="{FF2B5EF4-FFF2-40B4-BE49-F238E27FC236}">
                <a16:creationId xmlns:a16="http://schemas.microsoft.com/office/drawing/2014/main" id="{B5CF9F3A-68B4-4338-A1E0-FAC0FF9E23B7}"/>
              </a:ext>
            </a:extLst>
          </p:cNvPr>
          <p:cNvSpPr>
            <a:spLocks noChangeArrowheads="1"/>
          </p:cNvSpPr>
          <p:nvPr/>
        </p:nvSpPr>
        <p:spPr bwMode="auto">
          <a:xfrm>
            <a:off x="3146497" y="3839539"/>
            <a:ext cx="5368777" cy="33855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input </a:t>
            </a:r>
            <a:r>
              <a:rPr kumimoji="0" lang="fr-FR" altLang="fr-FR"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type=</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text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ngModel</a:t>
            </a:r>
            <a:r>
              <a:rPr kumimoji="0" lang="fr-FR" altLang="fr-FR"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valeur</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B0CBD2D5-5660-4606-97D4-E24B9B822739}"/>
              </a:ext>
            </a:extLst>
          </p:cNvPr>
          <p:cNvSpPr>
            <a:spLocks noChangeArrowheads="1"/>
          </p:cNvSpPr>
          <p:nvPr/>
        </p:nvSpPr>
        <p:spPr bwMode="auto">
          <a:xfrm>
            <a:off x="3146497" y="3090446"/>
            <a:ext cx="2036135" cy="33855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altLang="fr-FR" sz="1600" b="1" dirty="0">
                <a:solidFill>
                  <a:srgbClr val="660E7A"/>
                </a:solidFill>
                <a:latin typeface="Courier New" panose="02070309020205020404" pitchFamily="49" charset="0"/>
                <a:cs typeface="Courier New" panose="02070309020205020404" pitchFamily="49" charset="0"/>
              </a:rPr>
              <a:t>valeur</a:t>
            </a:r>
            <a:r>
              <a:rPr lang="fr-FR" altLang="fr-FR" sz="1600" dirty="0">
                <a:solidFill>
                  <a:srgbClr val="000000"/>
                </a:solidFill>
                <a:latin typeface="Courier New" panose="02070309020205020404" pitchFamily="49" charset="0"/>
                <a:cs typeface="Courier New" panose="02070309020205020404" pitchFamily="49" charset="0"/>
              </a:rPr>
              <a:t>: </a:t>
            </a:r>
            <a:r>
              <a:rPr lang="fr-FR" altLang="fr-FR" sz="1600" b="1" dirty="0">
                <a:solidFill>
                  <a:srgbClr val="000080"/>
                </a:solidFill>
                <a:latin typeface="Courier New" panose="02070309020205020404" pitchFamily="49" charset="0"/>
                <a:cs typeface="Courier New" panose="02070309020205020404" pitchFamily="49" charset="0"/>
              </a:rPr>
              <a:t>string</a:t>
            </a:r>
            <a:r>
              <a:rPr lang="fr-FR" altLang="fr-FR" sz="1600" dirty="0">
                <a:solidFill>
                  <a:srgbClr val="000000"/>
                </a:solidFill>
                <a:latin typeface="Courier New" panose="02070309020205020404" pitchFamily="49" charset="0"/>
                <a:cs typeface="Courier New" panose="02070309020205020404" pitchFamily="49" charset="0"/>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5360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Directives par attributs</a:t>
            </a:r>
          </a:p>
        </p:txBody>
      </p:sp>
      <p:sp>
        <p:nvSpPr>
          <p:cNvPr id="3" name="Espace réservé du contenu 2"/>
          <p:cNvSpPr>
            <a:spLocks noGrp="1"/>
          </p:cNvSpPr>
          <p:nvPr>
            <p:ph idx="1"/>
          </p:nvPr>
        </p:nvSpPr>
        <p:spPr/>
        <p:txBody>
          <a:bodyPr/>
          <a:lstStyle/>
          <a:p>
            <a:r>
              <a:rPr lang="fr-FR" dirty="0"/>
              <a:t>Modifient les caractéristiques des éléments du DOM</a:t>
            </a:r>
          </a:p>
          <a:p>
            <a:pPr lvl="1"/>
            <a:endParaRPr lang="fr-FR" dirty="0"/>
          </a:p>
          <a:p>
            <a:pPr lvl="1"/>
            <a:r>
              <a:rPr lang="fr-FR" dirty="0" err="1"/>
              <a:t>ngClass</a:t>
            </a:r>
            <a:endParaRPr lang="fr-FR" dirty="0"/>
          </a:p>
          <a:p>
            <a:pPr lvl="2"/>
            <a:r>
              <a:rPr lang="fr-FR" dirty="0"/>
              <a:t>Fichier </a:t>
            </a:r>
            <a:r>
              <a:rPr lang="fr-FR" dirty="0" err="1"/>
              <a:t>CSS</a:t>
            </a:r>
            <a:endParaRPr lang="fr-FR" dirty="0"/>
          </a:p>
          <a:p>
            <a:pPr lvl="2"/>
            <a:endParaRPr lang="fr-FR" dirty="0"/>
          </a:p>
          <a:p>
            <a:pPr lvl="2"/>
            <a:endParaRPr lang="fr-FR" dirty="0"/>
          </a:p>
          <a:p>
            <a:pPr lvl="2"/>
            <a:endParaRPr lang="fr-FR" dirty="0"/>
          </a:p>
          <a:p>
            <a:pPr lvl="2"/>
            <a:endParaRPr lang="fr-FR" dirty="0"/>
          </a:p>
          <a:p>
            <a:pPr lvl="2"/>
            <a:r>
              <a:rPr lang="fr-FR" dirty="0"/>
              <a:t>Composant</a:t>
            </a:r>
          </a:p>
          <a:p>
            <a:pPr lvl="2"/>
            <a:endParaRPr lang="fr-FR" dirty="0"/>
          </a:p>
          <a:p>
            <a:pPr lvl="2"/>
            <a:endParaRPr lang="fr-FR" dirty="0"/>
          </a:p>
          <a:p>
            <a:pPr lvl="2"/>
            <a:r>
              <a:rPr lang="fr-FR" dirty="0"/>
              <a:t>Template</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5" name="Rectangle 1">
            <a:extLst>
              <a:ext uri="{FF2B5EF4-FFF2-40B4-BE49-F238E27FC236}">
                <a16:creationId xmlns:a16="http://schemas.microsoft.com/office/drawing/2014/main" id="{F5D5682C-4981-4108-B9E8-9E05EEABB2EC}"/>
              </a:ext>
            </a:extLst>
          </p:cNvPr>
          <p:cNvSpPr>
            <a:spLocks noChangeArrowheads="1"/>
          </p:cNvSpPr>
          <p:nvPr/>
        </p:nvSpPr>
        <p:spPr bwMode="auto">
          <a:xfrm>
            <a:off x="3132085" y="4444678"/>
            <a:ext cx="7590539" cy="33855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classesAUtiliser</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any</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'classe1'</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true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'classe2’</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false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6D83DF47-ADDE-46A7-A916-B5F58278667E}"/>
              </a:ext>
            </a:extLst>
          </p:cNvPr>
          <p:cNvSpPr>
            <a:spLocks noChangeArrowheads="1"/>
          </p:cNvSpPr>
          <p:nvPr/>
        </p:nvSpPr>
        <p:spPr bwMode="auto">
          <a:xfrm>
            <a:off x="3093780" y="3058096"/>
            <a:ext cx="3023585" cy="1077218"/>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classe1</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color</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red</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classe2</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font-size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xx-large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9EB211B9-D6EE-4EA1-9AF7-B2F21A0CB8A0}"/>
              </a:ext>
            </a:extLst>
          </p:cNvPr>
          <p:cNvSpPr>
            <a:spLocks noChangeArrowheads="1"/>
          </p:cNvSpPr>
          <p:nvPr/>
        </p:nvSpPr>
        <p:spPr bwMode="auto">
          <a:xfrm>
            <a:off x="3132085" y="5120022"/>
            <a:ext cx="4381328" cy="830997"/>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div </a:t>
            </a:r>
            <a:r>
              <a:rPr kumimoji="0" lang="fr-FR" altLang="fr-FR"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ngClass</a:t>
            </a:r>
            <a:r>
              <a:rPr kumimoji="0" lang="fr-FR" altLang="fr-FR"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classesAUtiliser</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Du contenu</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div</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676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Historique</a:t>
            </a:r>
          </a:p>
        </p:txBody>
      </p:sp>
      <p:sp>
        <p:nvSpPr>
          <p:cNvPr id="3" name="Espace réservé du contenu 2"/>
          <p:cNvSpPr>
            <a:spLocks noGrp="1"/>
          </p:cNvSpPr>
          <p:nvPr>
            <p:ph idx="1"/>
          </p:nvPr>
        </p:nvSpPr>
        <p:spPr>
          <a:xfrm>
            <a:off x="1176522" y="1775315"/>
            <a:ext cx="10718843" cy="3729355"/>
          </a:xfrm>
        </p:spPr>
        <p:txBody>
          <a:bodyPr/>
          <a:lstStyle/>
          <a:p>
            <a:r>
              <a:rPr lang="fr-FR" dirty="0"/>
              <a:t>2010 : </a:t>
            </a:r>
          </a:p>
          <a:p>
            <a:r>
              <a:rPr lang="fr-FR" dirty="0"/>
              <a:t>Client riche</a:t>
            </a:r>
          </a:p>
          <a:p>
            <a:r>
              <a:rPr lang="fr-FR" dirty="0"/>
              <a:t>Expérience utilisateur</a:t>
            </a:r>
          </a:p>
          <a:p>
            <a:r>
              <a:rPr lang="fr-FR" dirty="0"/>
              <a:t>Basé sur JavaScript</a:t>
            </a:r>
          </a:p>
          <a:p>
            <a:endParaRPr lang="fr-FR" dirty="0"/>
          </a:p>
          <a:p>
            <a:r>
              <a:rPr lang="fr-FR" dirty="0"/>
              <a:t>2016 : </a:t>
            </a:r>
          </a:p>
          <a:p>
            <a:r>
              <a:rPr lang="fr-FR" dirty="0"/>
              <a:t>Refonte totale</a:t>
            </a:r>
          </a:p>
          <a:p>
            <a:r>
              <a:rPr lang="fr-FR" dirty="0"/>
              <a:t>Basé sur </a:t>
            </a:r>
            <a:r>
              <a:rPr lang="fr-FR" dirty="0" err="1"/>
              <a:t>TypeScript</a:t>
            </a:r>
            <a:endParaRPr lang="fr-FR" dirty="0"/>
          </a:p>
          <a:p>
            <a:endParaRPr lang="fr-FR" dirty="0"/>
          </a:p>
          <a:p>
            <a:endParaRPr lang="fr-FR" dirty="0"/>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pic>
        <p:nvPicPr>
          <p:cNvPr id="10" name="Image 9">
            <a:extLst>
              <a:ext uri="{FF2B5EF4-FFF2-40B4-BE49-F238E27FC236}">
                <a16:creationId xmlns:a16="http://schemas.microsoft.com/office/drawing/2014/main" id="{EEF1E145-F76C-4948-B4EE-EEFD838924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8611" y="4747683"/>
            <a:ext cx="679219" cy="753933"/>
          </a:xfrm>
          <a:prstGeom prst="rect">
            <a:avLst/>
          </a:prstGeom>
        </p:spPr>
      </p:pic>
      <p:pic>
        <p:nvPicPr>
          <p:cNvPr id="12" name="Image 11">
            <a:extLst>
              <a:ext uri="{FF2B5EF4-FFF2-40B4-BE49-F238E27FC236}">
                <a16:creationId xmlns:a16="http://schemas.microsoft.com/office/drawing/2014/main" id="{928A312F-A1A0-4BF0-BCED-A8EEF198A2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45028" y="1686415"/>
            <a:ext cx="1958008" cy="521115"/>
          </a:xfrm>
          <a:prstGeom prst="rect">
            <a:avLst/>
          </a:prstGeom>
        </p:spPr>
      </p:pic>
      <p:pic>
        <p:nvPicPr>
          <p:cNvPr id="14" name="Image 13">
            <a:extLst>
              <a:ext uri="{FF2B5EF4-FFF2-40B4-BE49-F238E27FC236}">
                <a16:creationId xmlns:a16="http://schemas.microsoft.com/office/drawing/2014/main" id="{A10A517A-6B05-4B80-81A6-FBA1D0B3A3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88703" y="3885740"/>
            <a:ext cx="586101" cy="586101"/>
          </a:xfrm>
          <a:prstGeom prst="rect">
            <a:avLst/>
          </a:prstGeom>
        </p:spPr>
      </p:pic>
      <p:sp>
        <p:nvSpPr>
          <p:cNvPr id="15" name="ZoneTexte 14">
            <a:extLst>
              <a:ext uri="{FF2B5EF4-FFF2-40B4-BE49-F238E27FC236}">
                <a16:creationId xmlns:a16="http://schemas.microsoft.com/office/drawing/2014/main" id="{BDB33CD6-251F-4ED9-A457-9AF2002A50EF}"/>
              </a:ext>
            </a:extLst>
          </p:cNvPr>
          <p:cNvSpPr txBox="1"/>
          <p:nvPr/>
        </p:nvSpPr>
        <p:spPr>
          <a:xfrm>
            <a:off x="7407479" y="4690890"/>
            <a:ext cx="914400" cy="914400"/>
          </a:xfrm>
          <a:prstGeom prst="rect">
            <a:avLst/>
          </a:prstGeom>
        </p:spPr>
        <p:txBody>
          <a:bodyPr vert="horz" wrap="none" lIns="91440" tIns="45720" rIns="91440" bIns="45720" rtlCol="0" anchor="b">
            <a:normAutofit/>
          </a:bodyPr>
          <a:lstStyle/>
          <a:p>
            <a:endParaRPr lang="fr-FR" sz="2400" dirty="0"/>
          </a:p>
        </p:txBody>
      </p:sp>
      <p:sp>
        <p:nvSpPr>
          <p:cNvPr id="16" name="ZoneTexte 15">
            <a:extLst>
              <a:ext uri="{FF2B5EF4-FFF2-40B4-BE49-F238E27FC236}">
                <a16:creationId xmlns:a16="http://schemas.microsoft.com/office/drawing/2014/main" id="{24C5B4F3-3F0F-45FA-94D5-180DC2BB63B2}"/>
              </a:ext>
            </a:extLst>
          </p:cNvPr>
          <p:cNvSpPr txBox="1"/>
          <p:nvPr/>
        </p:nvSpPr>
        <p:spPr>
          <a:xfrm>
            <a:off x="7013424" y="4951563"/>
            <a:ext cx="1199625" cy="443388"/>
          </a:xfrm>
          <a:prstGeom prst="rect">
            <a:avLst/>
          </a:prstGeom>
        </p:spPr>
        <p:txBody>
          <a:bodyPr vert="horz" wrap="none" lIns="91440" tIns="45720" rIns="91440" bIns="45720" rtlCol="0" anchor="b">
            <a:normAutofit lnSpcReduction="10000"/>
          </a:bodyPr>
          <a:lstStyle/>
          <a:p>
            <a:r>
              <a:rPr lang="fr-FR" sz="2400" dirty="0">
                <a:solidFill>
                  <a:srgbClr val="343642"/>
                </a:solidFill>
                <a:latin typeface="Segoe UI" panose="020B0502040204020203" pitchFamily="34" charset="0"/>
                <a:cs typeface="Segoe UI" panose="020B0502040204020203" pitchFamily="34" charset="0"/>
              </a:rPr>
              <a:t>Base de</a:t>
            </a:r>
          </a:p>
        </p:txBody>
      </p:sp>
      <p:sp>
        <p:nvSpPr>
          <p:cNvPr id="18" name="ZoneTexte 17">
            <a:extLst>
              <a:ext uri="{FF2B5EF4-FFF2-40B4-BE49-F238E27FC236}">
                <a16:creationId xmlns:a16="http://schemas.microsoft.com/office/drawing/2014/main" id="{6603C256-93BA-4135-9A27-E79C799A8C27}"/>
              </a:ext>
            </a:extLst>
          </p:cNvPr>
          <p:cNvSpPr txBox="1"/>
          <p:nvPr/>
        </p:nvSpPr>
        <p:spPr>
          <a:xfrm>
            <a:off x="7007874" y="4032404"/>
            <a:ext cx="1959956" cy="443388"/>
          </a:xfrm>
          <a:prstGeom prst="rect">
            <a:avLst/>
          </a:prstGeom>
        </p:spPr>
        <p:txBody>
          <a:bodyPr vert="horz" wrap="none" lIns="91440" tIns="45720" rIns="91440" bIns="45720" rtlCol="0" anchor="b">
            <a:normAutofit lnSpcReduction="10000"/>
          </a:bodyPr>
          <a:lstStyle/>
          <a:p>
            <a:r>
              <a:rPr lang="fr-FR" sz="2400" dirty="0">
                <a:solidFill>
                  <a:srgbClr val="343642"/>
                </a:solidFill>
                <a:latin typeface="Segoe UI" panose="020B0502040204020203" pitchFamily="34" charset="0"/>
                <a:cs typeface="Segoe UI" panose="020B0502040204020203" pitchFamily="34" charset="0"/>
              </a:rPr>
              <a:t>Concurrents :</a:t>
            </a:r>
          </a:p>
        </p:txBody>
      </p:sp>
      <p:pic>
        <p:nvPicPr>
          <p:cNvPr id="19" name="Image 18">
            <a:extLst>
              <a:ext uri="{FF2B5EF4-FFF2-40B4-BE49-F238E27FC236}">
                <a16:creationId xmlns:a16="http://schemas.microsoft.com/office/drawing/2014/main" id="{C85AABF6-9E0E-48A2-816C-53DC60B977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50052" y="4032404"/>
            <a:ext cx="521330" cy="521330"/>
          </a:xfrm>
          <a:prstGeom prst="rect">
            <a:avLst/>
          </a:prstGeom>
        </p:spPr>
      </p:pic>
      <p:pic>
        <p:nvPicPr>
          <p:cNvPr id="20" name="Image 19">
            <a:extLst>
              <a:ext uri="{FF2B5EF4-FFF2-40B4-BE49-F238E27FC236}">
                <a16:creationId xmlns:a16="http://schemas.microsoft.com/office/drawing/2014/main" id="{469E8537-9F66-406D-924E-20E2E33B80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87509" y="4072149"/>
            <a:ext cx="945864" cy="441840"/>
          </a:xfrm>
          <a:prstGeom prst="rect">
            <a:avLst/>
          </a:prstGeom>
        </p:spPr>
      </p:pic>
    </p:spTree>
    <p:extLst>
      <p:ext uri="{BB962C8B-B14F-4D97-AF65-F5344CB8AC3E}">
        <p14:creationId xmlns:p14="http://schemas.microsoft.com/office/powerpoint/2010/main" val="16446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Directives par attributs</a:t>
            </a:r>
          </a:p>
        </p:txBody>
      </p:sp>
      <p:sp>
        <p:nvSpPr>
          <p:cNvPr id="3" name="Espace réservé du contenu 2"/>
          <p:cNvSpPr>
            <a:spLocks noGrp="1"/>
          </p:cNvSpPr>
          <p:nvPr>
            <p:ph idx="1"/>
          </p:nvPr>
        </p:nvSpPr>
        <p:spPr/>
        <p:txBody>
          <a:bodyPr/>
          <a:lstStyle/>
          <a:p>
            <a:r>
              <a:rPr lang="fr-FR" dirty="0"/>
              <a:t>Modifient les caractéristiques des éléments du DOM</a:t>
            </a:r>
          </a:p>
          <a:p>
            <a:pPr lvl="1"/>
            <a:endParaRPr lang="fr-FR" dirty="0"/>
          </a:p>
          <a:p>
            <a:pPr lvl="1"/>
            <a:r>
              <a:rPr lang="fr-FR" dirty="0" err="1"/>
              <a:t>ngStyle</a:t>
            </a:r>
            <a:endParaRPr lang="fr-FR" dirty="0"/>
          </a:p>
          <a:p>
            <a:pPr lvl="2"/>
            <a:r>
              <a:rPr lang="fr-FR" dirty="0"/>
              <a:t>Composant</a:t>
            </a:r>
          </a:p>
          <a:p>
            <a:pPr lvl="2"/>
            <a:endParaRPr lang="fr-FR" dirty="0"/>
          </a:p>
          <a:p>
            <a:pPr lvl="2"/>
            <a:endParaRPr lang="fr-FR" dirty="0"/>
          </a:p>
          <a:p>
            <a:pPr lvl="2"/>
            <a:endParaRPr lang="fr-FR" dirty="0"/>
          </a:p>
          <a:p>
            <a:pPr lvl="2"/>
            <a:endParaRPr lang="fr-FR" dirty="0"/>
          </a:p>
          <a:p>
            <a:pPr lvl="2"/>
            <a:endParaRPr lang="fr-FR" dirty="0"/>
          </a:p>
          <a:p>
            <a:pPr lvl="2"/>
            <a:r>
              <a:rPr lang="fr-FR" dirty="0"/>
              <a:t>Template</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7" name="Rectangle 2">
            <a:extLst>
              <a:ext uri="{FF2B5EF4-FFF2-40B4-BE49-F238E27FC236}">
                <a16:creationId xmlns:a16="http://schemas.microsoft.com/office/drawing/2014/main" id="{9EB211B9-D6EE-4EA1-9AF7-B2F21A0CB8A0}"/>
              </a:ext>
            </a:extLst>
          </p:cNvPr>
          <p:cNvSpPr>
            <a:spLocks noChangeArrowheads="1"/>
          </p:cNvSpPr>
          <p:nvPr/>
        </p:nvSpPr>
        <p:spPr bwMode="auto">
          <a:xfrm>
            <a:off x="3132085" y="4678591"/>
            <a:ext cx="4257897" cy="830997"/>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div </a:t>
            </a:r>
            <a:r>
              <a:rPr kumimoji="0" lang="fr-FR" altLang="fr-FR"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ngStyle</a:t>
            </a:r>
            <a:r>
              <a:rPr kumimoji="0" lang="fr-FR" altLang="fr-FR"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stylesAUtiliser</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Du contenu</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div</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A878D505-E13C-401A-AF2E-E87B20ED104F}"/>
              </a:ext>
            </a:extLst>
          </p:cNvPr>
          <p:cNvSpPr>
            <a:spLocks noChangeArrowheads="1"/>
          </p:cNvSpPr>
          <p:nvPr/>
        </p:nvSpPr>
        <p:spPr bwMode="auto">
          <a:xfrm>
            <a:off x="3121575" y="3062678"/>
            <a:ext cx="5739072" cy="1077218"/>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stylesAUtiliser</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any</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'font-style'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true</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italic</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'normal'</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'font-</a:t>
            </a:r>
            <a:r>
              <a:rPr kumimoji="0" lang="fr-FR" altLang="fr-FR"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weight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false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bold</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'normal'</a:t>
            </a:r>
            <a:b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76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Tree>
    <p:extLst>
      <p:ext uri="{BB962C8B-B14F-4D97-AF65-F5344CB8AC3E}">
        <p14:creationId xmlns:p14="http://schemas.microsoft.com/office/powerpoint/2010/main" val="3500958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Les pipes</a:t>
            </a:r>
          </a:p>
        </p:txBody>
      </p:sp>
      <p:sp>
        <p:nvSpPr>
          <p:cNvPr id="3" name="Espace réservé du contenu 2"/>
          <p:cNvSpPr>
            <a:spLocks noGrp="1"/>
          </p:cNvSpPr>
          <p:nvPr>
            <p:ph idx="1"/>
          </p:nvPr>
        </p:nvSpPr>
        <p:spPr>
          <a:xfrm>
            <a:off x="1179118" y="1825625"/>
            <a:ext cx="10718843" cy="3729355"/>
          </a:xfrm>
        </p:spPr>
        <p:txBody>
          <a:bodyPr/>
          <a:lstStyle/>
          <a:p>
            <a:r>
              <a:rPr lang="fr-FR" dirty="0"/>
              <a:t>Formatage des données pour l’affichage</a:t>
            </a:r>
          </a:p>
          <a:p>
            <a:pPr lvl="1"/>
            <a:r>
              <a:rPr lang="fr-FR" dirty="0"/>
              <a:t>Pipes </a:t>
            </a:r>
            <a:r>
              <a:rPr lang="fr-FR" dirty="0">
                <a:latin typeface="Courier New" panose="02070309020205020404" pitchFamily="49" charset="0"/>
                <a:cs typeface="Courier New" panose="02070309020205020404" pitchFamily="49" charset="0"/>
              </a:rPr>
              <a:t>date</a:t>
            </a:r>
            <a:r>
              <a:rPr lang="fr-FR" dirty="0"/>
              <a:t> et </a:t>
            </a:r>
            <a:r>
              <a:rPr lang="fr-FR" dirty="0" err="1">
                <a:latin typeface="Courier New" panose="02070309020205020404" pitchFamily="49" charset="0"/>
                <a:cs typeface="Courier New" panose="02070309020205020404" pitchFamily="49" charset="0"/>
              </a:rPr>
              <a:t>uppercase</a:t>
            </a:r>
            <a:endParaRPr lang="fr-FR" dirty="0"/>
          </a:p>
          <a:p>
            <a:pPr lvl="1"/>
            <a:endParaRPr lang="fr-FR" dirty="0"/>
          </a:p>
          <a:p>
            <a:pPr lvl="1"/>
            <a:endParaRPr lang="fr-FR" dirty="0"/>
          </a:p>
          <a:p>
            <a:pPr lvl="1"/>
            <a:endParaRPr lang="fr-FR" dirty="0"/>
          </a:p>
          <a:p>
            <a:pPr lvl="1"/>
            <a:endParaRPr lang="fr-FR" dirty="0"/>
          </a:p>
          <a:p>
            <a:pPr lvl="1"/>
            <a:r>
              <a:rPr lang="fr-FR" dirty="0"/>
              <a:t>Pipes disponibles</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8" name="Rectangle 1">
            <a:extLst>
              <a:ext uri="{FF2B5EF4-FFF2-40B4-BE49-F238E27FC236}">
                <a16:creationId xmlns:a16="http://schemas.microsoft.com/office/drawing/2014/main" id="{C1B59DC9-A07B-44B5-9546-4A4579CA3545}"/>
              </a:ext>
            </a:extLst>
          </p:cNvPr>
          <p:cNvSpPr>
            <a:spLocks noChangeArrowheads="1"/>
          </p:cNvSpPr>
          <p:nvPr/>
        </p:nvSpPr>
        <p:spPr bwMode="auto">
          <a:xfrm>
            <a:off x="2994127" y="2604691"/>
            <a:ext cx="8701421" cy="830997"/>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&gt;Aujourd'hui : {{</a:t>
            </a:r>
            <a:r>
              <a:rPr kumimoji="0" lang="fr-FR" altLang="fr-FR"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aujourdhui</a:t>
            </a:r>
            <a:r>
              <a:rPr kumimoji="0" lang="fr-FR" altLang="fr-FR" sz="16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fr-FR" altLang="fr-FR" sz="1600" dirty="0">
                <a:solidFill>
                  <a:srgbClr val="000000"/>
                </a:solidFill>
                <a:latin typeface="Courier New" panose="02070309020205020404" pitchFamily="49" charset="0"/>
                <a:cs typeface="Courier New" panose="02070309020205020404" pitchFamily="49" charset="0"/>
              </a:rPr>
              <a:t>date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&gt;Aujourd'hui : {{</a:t>
            </a:r>
            <a:r>
              <a:rPr kumimoji="0" lang="fr-FR" altLang="fr-FR"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aujourdhui</a:t>
            </a:r>
            <a:r>
              <a:rPr kumimoji="0" lang="fr-FR" altLang="fr-FR" sz="16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fr-FR" altLang="fr-FR" sz="1600" dirty="0" err="1">
                <a:solidFill>
                  <a:srgbClr val="000000"/>
                </a:solidFill>
                <a:latin typeface="Courier New" panose="02070309020205020404" pitchFamily="49" charset="0"/>
                <a:cs typeface="Courier New" panose="02070309020205020404" pitchFamily="49" charset="0"/>
              </a:rPr>
              <a:t>date</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:'dd</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/MM/</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yyyy</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&gt;Aujourd'hui : {{</a:t>
            </a:r>
            <a:r>
              <a:rPr kumimoji="0" lang="fr-FR" altLang="fr-FR"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aujourdhui</a:t>
            </a:r>
            <a:r>
              <a:rPr kumimoji="0" lang="fr-FR" altLang="fr-FR" sz="16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fr-FR" altLang="fr-FR" sz="1600" dirty="0" err="1">
                <a:solidFill>
                  <a:srgbClr val="000000"/>
                </a:solidFill>
                <a:latin typeface="Courier New" panose="02070309020205020404" pitchFamily="49" charset="0"/>
                <a:cs typeface="Courier New" panose="02070309020205020404" pitchFamily="49" charset="0"/>
              </a:rPr>
              <a:t>date</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:'dd</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MMMM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yyyy</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uppercase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grpSp>
        <p:nvGrpSpPr>
          <p:cNvPr id="10" name="Groupe 9">
            <a:extLst>
              <a:ext uri="{FF2B5EF4-FFF2-40B4-BE49-F238E27FC236}">
                <a16:creationId xmlns:a16="http://schemas.microsoft.com/office/drawing/2014/main" id="{FEBF95C3-BAE1-43D7-9793-B5A170DFED64}"/>
              </a:ext>
            </a:extLst>
          </p:cNvPr>
          <p:cNvGrpSpPr/>
          <p:nvPr/>
        </p:nvGrpSpPr>
        <p:grpSpPr>
          <a:xfrm>
            <a:off x="3123465" y="4300455"/>
            <a:ext cx="3568753" cy="389970"/>
            <a:chOff x="3941084" y="5689317"/>
            <a:chExt cx="3617073" cy="389970"/>
          </a:xfrm>
        </p:grpSpPr>
        <p:sp>
          <p:nvSpPr>
            <p:cNvPr id="11" name="Rectangle 10">
              <a:extLst>
                <a:ext uri="{FF2B5EF4-FFF2-40B4-BE49-F238E27FC236}">
                  <a16:creationId xmlns:a16="http://schemas.microsoft.com/office/drawing/2014/main" id="{E54744B2-FE23-472A-B127-D72E21AFD9AB}"/>
                </a:ext>
              </a:extLst>
            </p:cNvPr>
            <p:cNvSpPr/>
            <p:nvPr/>
          </p:nvSpPr>
          <p:spPr>
            <a:xfrm>
              <a:off x="4270660" y="5689317"/>
              <a:ext cx="3287497" cy="369332"/>
            </a:xfrm>
            <a:prstGeom prst="rect">
              <a:avLst/>
            </a:prstGeom>
          </p:spPr>
          <p:txBody>
            <a:bodyPr wrap="none">
              <a:spAutoFit/>
            </a:bodyPr>
            <a:lstStyle/>
            <a:p>
              <a:r>
                <a:rPr lang="fr-FR" dirty="0">
                  <a:hlinkClick r:id="rId2"/>
                </a:rPr>
                <a:t>https://angular.io/api?type=pipe</a:t>
              </a:r>
              <a:endParaRPr lang="fr-FR" dirty="0"/>
            </a:p>
          </p:txBody>
        </p:sp>
        <p:pic>
          <p:nvPicPr>
            <p:cNvPr id="12" name="Image 11">
              <a:extLst>
                <a:ext uri="{FF2B5EF4-FFF2-40B4-BE49-F238E27FC236}">
                  <a16:creationId xmlns:a16="http://schemas.microsoft.com/office/drawing/2014/main" id="{6ACBFBAD-1CAD-4B2F-993B-C2BB940EC5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1084" y="5709955"/>
              <a:ext cx="369332" cy="369332"/>
            </a:xfrm>
            <a:prstGeom prst="rect">
              <a:avLst/>
            </a:prstGeom>
          </p:spPr>
        </p:pic>
      </p:grpSp>
    </p:spTree>
    <p:extLst>
      <p:ext uri="{BB962C8B-B14F-4D97-AF65-F5344CB8AC3E}">
        <p14:creationId xmlns:p14="http://schemas.microsoft.com/office/powerpoint/2010/main" val="135336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Tree>
    <p:extLst>
      <p:ext uri="{BB962C8B-B14F-4D97-AF65-F5344CB8AC3E}">
        <p14:creationId xmlns:p14="http://schemas.microsoft.com/office/powerpoint/2010/main" val="1792434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Tree>
    <p:extLst>
      <p:ext uri="{BB962C8B-B14F-4D97-AF65-F5344CB8AC3E}">
        <p14:creationId xmlns:p14="http://schemas.microsoft.com/office/powerpoint/2010/main" val="400756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Les services</a:t>
            </a:r>
          </a:p>
        </p:txBody>
      </p:sp>
      <p:sp>
        <p:nvSpPr>
          <p:cNvPr id="3" name="Espace réservé du contenu 2"/>
          <p:cNvSpPr>
            <a:spLocks noGrp="1"/>
          </p:cNvSpPr>
          <p:nvPr>
            <p:ph idx="1"/>
          </p:nvPr>
        </p:nvSpPr>
        <p:spPr/>
        <p:txBody>
          <a:bodyPr>
            <a:normAutofit lnSpcReduction="10000"/>
          </a:bodyPr>
          <a:lstStyle/>
          <a:p>
            <a:r>
              <a:rPr lang="fr-FR" dirty="0"/>
              <a:t>Les composants sont des contrôleurs frontaux</a:t>
            </a:r>
          </a:p>
          <a:p>
            <a:pPr lvl="1"/>
            <a:r>
              <a:rPr lang="fr-FR" dirty="0"/>
              <a:t>Interfaces</a:t>
            </a:r>
          </a:p>
          <a:p>
            <a:pPr lvl="1"/>
            <a:r>
              <a:rPr lang="fr-FR" dirty="0"/>
              <a:t>Actions utilisateurs</a:t>
            </a:r>
          </a:p>
          <a:p>
            <a:r>
              <a:rPr lang="fr-FR" dirty="0"/>
              <a:t>Les services gèrent les traitements métier</a:t>
            </a:r>
          </a:p>
          <a:p>
            <a:pPr lvl="1"/>
            <a:r>
              <a:rPr lang="fr-FR" dirty="0"/>
              <a:t>Récupération d’informations sur le serveur</a:t>
            </a:r>
          </a:p>
          <a:p>
            <a:pPr lvl="1"/>
            <a:r>
              <a:rPr lang="fr-FR" dirty="0"/>
              <a:t>Authentification</a:t>
            </a:r>
          </a:p>
          <a:p>
            <a:pPr lvl="1"/>
            <a:r>
              <a:rPr lang="fr-FR" dirty="0"/>
              <a:t>Validation</a:t>
            </a:r>
          </a:p>
          <a:p>
            <a:pPr lvl="1"/>
            <a:r>
              <a:rPr lang="fr-FR" dirty="0"/>
              <a:t>Log</a:t>
            </a:r>
          </a:p>
          <a:p>
            <a:pPr lvl="1"/>
            <a:r>
              <a:rPr lang="fr-FR" dirty="0"/>
              <a:t>…</a:t>
            </a:r>
          </a:p>
          <a:p>
            <a:r>
              <a:rPr lang="fr-FR" dirty="0"/>
              <a:t>Objectif</a:t>
            </a:r>
          </a:p>
          <a:p>
            <a:pPr lvl="1"/>
            <a:r>
              <a:rPr lang="fr-FR" dirty="0"/>
              <a:t>Augmenter la modularité</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Tree>
    <p:extLst>
      <p:ext uri="{BB962C8B-B14F-4D97-AF65-F5344CB8AC3E}">
        <p14:creationId xmlns:p14="http://schemas.microsoft.com/office/powerpoint/2010/main" val="369737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Créer et référencer un service</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pic>
        <p:nvPicPr>
          <p:cNvPr id="9" name="Image 8">
            <a:extLst>
              <a:ext uri="{FF2B5EF4-FFF2-40B4-BE49-F238E27FC236}">
                <a16:creationId xmlns:a16="http://schemas.microsoft.com/office/drawing/2014/main" id="{44B1AF42-8BBD-4CC9-A29C-590F79AF9424}"/>
              </a:ext>
            </a:extLst>
          </p:cNvPr>
          <p:cNvPicPr>
            <a:picLocks noChangeAspect="1"/>
          </p:cNvPicPr>
          <p:nvPr/>
        </p:nvPicPr>
        <p:blipFill>
          <a:blip r:embed="rId3"/>
          <a:stretch>
            <a:fillRect/>
          </a:stretch>
        </p:blipFill>
        <p:spPr>
          <a:xfrm>
            <a:off x="2526900" y="1627420"/>
            <a:ext cx="3248025" cy="295275"/>
          </a:xfrm>
          <a:prstGeom prst="rect">
            <a:avLst/>
          </a:prstGeom>
        </p:spPr>
      </p:pic>
      <p:sp>
        <p:nvSpPr>
          <p:cNvPr id="10" name="Rectangle 2">
            <a:extLst>
              <a:ext uri="{FF2B5EF4-FFF2-40B4-BE49-F238E27FC236}">
                <a16:creationId xmlns:a16="http://schemas.microsoft.com/office/drawing/2014/main" id="{C23E5299-24AE-43C3-B4F5-E600A5B0DB98}"/>
              </a:ext>
            </a:extLst>
          </p:cNvPr>
          <p:cNvSpPr>
            <a:spLocks noChangeArrowheads="1"/>
          </p:cNvSpPr>
          <p:nvPr/>
        </p:nvSpPr>
        <p:spPr bwMode="auto">
          <a:xfrm>
            <a:off x="2526900" y="2377101"/>
            <a:ext cx="5492209" cy="2062103"/>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Injectable } </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from</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angular</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core</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@Injectable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providedIn</a:t>
            </a:r>
            <a:r>
              <a:rPr kumimoji="0" lang="fr-FR" altLang="fr-FR" sz="1600" b="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'root'</a:t>
            </a:r>
            <a:br>
              <a:rPr kumimoji="0" lang="fr-FR" altLang="fr-FR" sz="16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export class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ReglesMetiersService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constructor</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grpSp>
        <p:nvGrpSpPr>
          <p:cNvPr id="11" name="Groupe 10">
            <a:extLst>
              <a:ext uri="{FF2B5EF4-FFF2-40B4-BE49-F238E27FC236}">
                <a16:creationId xmlns:a16="http://schemas.microsoft.com/office/drawing/2014/main" id="{C380EA05-0803-478A-889C-1D2C5FD69CB9}"/>
              </a:ext>
            </a:extLst>
          </p:cNvPr>
          <p:cNvGrpSpPr/>
          <p:nvPr/>
        </p:nvGrpSpPr>
        <p:grpSpPr>
          <a:xfrm rot="20684236">
            <a:off x="2436317" y="4391687"/>
            <a:ext cx="2936835" cy="1469259"/>
            <a:chOff x="1580758" y="1518240"/>
            <a:chExt cx="2179668" cy="2403084"/>
          </a:xfrm>
        </p:grpSpPr>
        <p:pic>
          <p:nvPicPr>
            <p:cNvPr id="12" name="Image 11">
              <a:extLst>
                <a:ext uri="{FF2B5EF4-FFF2-40B4-BE49-F238E27FC236}">
                  <a16:creationId xmlns:a16="http://schemas.microsoft.com/office/drawing/2014/main" id="{E02DF8E9-8AC5-4D00-928E-EFDA5DAB6A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0758" y="1518240"/>
              <a:ext cx="2179668" cy="2403084"/>
            </a:xfrm>
            <a:prstGeom prst="rect">
              <a:avLst/>
            </a:prstGeom>
          </p:spPr>
        </p:pic>
        <p:sp>
          <p:nvSpPr>
            <p:cNvPr id="13" name="ZoneTexte 12">
              <a:extLst>
                <a:ext uri="{FF2B5EF4-FFF2-40B4-BE49-F238E27FC236}">
                  <a16:creationId xmlns:a16="http://schemas.microsoft.com/office/drawing/2014/main" id="{DC02F1D1-18F9-43CA-902D-1186F2B08A2C}"/>
                </a:ext>
              </a:extLst>
            </p:cNvPr>
            <p:cNvSpPr txBox="1"/>
            <p:nvPr/>
          </p:nvSpPr>
          <p:spPr>
            <a:xfrm>
              <a:off x="1776149" y="1709547"/>
              <a:ext cx="1818490" cy="2108146"/>
            </a:xfrm>
            <a:prstGeom prst="rect">
              <a:avLst/>
            </a:prstGeom>
          </p:spPr>
          <p:txBody>
            <a:bodyPr vert="horz" wrap="square"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a:solidFill>
                    <a:srgbClr val="962D3E"/>
                  </a:solidFill>
                  <a:latin typeface="Bradley Hand ITC" panose="03070402050302030203" pitchFamily="66" charset="0"/>
                  <a:cs typeface="Segoe UI Light" panose="020B0502040204020203" pitchFamily="34" charset="0"/>
                </a:rPr>
                <a:t>Service référencé pour l’ensemble </a:t>
              </a:r>
              <a:br>
                <a:rPr lang="fr-FR" sz="2000" b="1" dirty="0">
                  <a:solidFill>
                    <a:srgbClr val="962D3E"/>
                  </a:solidFill>
                  <a:latin typeface="Bradley Hand ITC" panose="03070402050302030203" pitchFamily="66" charset="0"/>
                  <a:cs typeface="Segoe UI Light" panose="020B0502040204020203" pitchFamily="34" charset="0"/>
                </a:rPr>
              </a:br>
              <a:r>
                <a:rPr lang="fr-FR" sz="2000" b="1" dirty="0">
                  <a:solidFill>
                    <a:srgbClr val="962D3E"/>
                  </a:solidFill>
                  <a:latin typeface="Bradley Hand ITC" panose="03070402050302030203" pitchFamily="66" charset="0"/>
                  <a:cs typeface="Segoe UI Light" panose="020B0502040204020203" pitchFamily="34" charset="0"/>
                </a:rPr>
                <a:t>de l’application</a:t>
              </a:r>
            </a:p>
          </p:txBody>
        </p:sp>
      </p:grpSp>
      <p:grpSp>
        <p:nvGrpSpPr>
          <p:cNvPr id="14" name="Groupe 13">
            <a:extLst>
              <a:ext uri="{FF2B5EF4-FFF2-40B4-BE49-F238E27FC236}">
                <a16:creationId xmlns:a16="http://schemas.microsoft.com/office/drawing/2014/main" id="{0E1D9CFC-E8AA-41BA-B92A-39DC7CCDED03}"/>
              </a:ext>
            </a:extLst>
          </p:cNvPr>
          <p:cNvGrpSpPr/>
          <p:nvPr/>
        </p:nvGrpSpPr>
        <p:grpSpPr>
          <a:xfrm rot="20684236">
            <a:off x="5888522" y="4391686"/>
            <a:ext cx="2936835" cy="1469259"/>
            <a:chOff x="1580758" y="1518240"/>
            <a:chExt cx="2179668" cy="2403084"/>
          </a:xfrm>
        </p:grpSpPr>
        <p:pic>
          <p:nvPicPr>
            <p:cNvPr id="15" name="Image 14">
              <a:extLst>
                <a:ext uri="{FF2B5EF4-FFF2-40B4-BE49-F238E27FC236}">
                  <a16:creationId xmlns:a16="http://schemas.microsoft.com/office/drawing/2014/main" id="{A2B81A97-953D-4405-AB5F-E6CE7A5CF9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0758" y="1518240"/>
              <a:ext cx="2179668" cy="2403084"/>
            </a:xfrm>
            <a:prstGeom prst="rect">
              <a:avLst/>
            </a:prstGeom>
          </p:spPr>
        </p:pic>
        <p:sp>
          <p:nvSpPr>
            <p:cNvPr id="16" name="ZoneTexte 15">
              <a:extLst>
                <a:ext uri="{FF2B5EF4-FFF2-40B4-BE49-F238E27FC236}">
                  <a16:creationId xmlns:a16="http://schemas.microsoft.com/office/drawing/2014/main" id="{E2F8BE32-ECA0-41D6-841E-B5D02B74FBB4}"/>
                </a:ext>
              </a:extLst>
            </p:cNvPr>
            <p:cNvSpPr txBox="1"/>
            <p:nvPr/>
          </p:nvSpPr>
          <p:spPr>
            <a:xfrm>
              <a:off x="1776149" y="1709547"/>
              <a:ext cx="1818490" cy="2108146"/>
            </a:xfrm>
            <a:prstGeom prst="rect">
              <a:avLst/>
            </a:prstGeom>
          </p:spPr>
          <p:txBody>
            <a:bodyPr vert="horz" wrap="square"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a:solidFill>
                    <a:srgbClr val="962D3E"/>
                  </a:solidFill>
                  <a:latin typeface="Bradley Hand ITC" panose="03070402050302030203" pitchFamily="66" charset="0"/>
                  <a:cs typeface="Segoe UI Light" panose="020B0502040204020203" pitchFamily="34" charset="0"/>
                </a:rPr>
                <a:t>Une instance unique</a:t>
              </a:r>
            </a:p>
          </p:txBody>
        </p:sp>
      </p:grpSp>
    </p:spTree>
    <p:extLst>
      <p:ext uri="{BB962C8B-B14F-4D97-AF65-F5344CB8AC3E}">
        <p14:creationId xmlns:p14="http://schemas.microsoft.com/office/powerpoint/2010/main" val="98738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Créer et référencer un service</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8" name="Rectangle 3">
            <a:extLst>
              <a:ext uri="{FF2B5EF4-FFF2-40B4-BE49-F238E27FC236}">
                <a16:creationId xmlns:a16="http://schemas.microsoft.com/office/drawing/2014/main" id="{649BF6E5-4ED1-4408-A718-56440F321AF9}"/>
              </a:ext>
            </a:extLst>
          </p:cNvPr>
          <p:cNvSpPr>
            <a:spLocks noChangeArrowheads="1"/>
          </p:cNvSpPr>
          <p:nvPr/>
        </p:nvSpPr>
        <p:spPr bwMode="auto">
          <a:xfrm>
            <a:off x="1747043" y="1709004"/>
            <a:ext cx="9071714" cy="2800767"/>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ReglesMetiersService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from</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'./services/</a:t>
            </a:r>
            <a:r>
              <a:rPr kumimoji="0" lang="fr-FR" altLang="fr-FR"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regles-metiers.service</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err="1">
                <a:ln>
                  <a:noFill/>
                </a:ln>
                <a:solidFill>
                  <a:srgbClr val="808000"/>
                </a:solidFill>
                <a:effectLst/>
                <a:latin typeface="Courier New" panose="02070309020205020404" pitchFamily="49" charset="0"/>
                <a:cs typeface="Courier New" panose="02070309020205020404" pitchFamily="49" charset="0"/>
              </a:rPr>
              <a:t>NgModule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lang="fr-FR" altLang="fr-FR" sz="1600" b="1" dirty="0" err="1">
                <a:solidFill>
                  <a:srgbClr val="660E7A"/>
                </a:solidFill>
                <a:latin typeface="Courier New" panose="02070309020205020404" pitchFamily="49" charset="0"/>
                <a:cs typeface="Courier New" panose="02070309020205020404" pitchFamily="49" charset="0"/>
              </a:rPr>
              <a:t>declarations</a:t>
            </a:r>
            <a:r>
              <a:rPr lang="fr-FR" altLang="fr-FR" sz="1600" dirty="0">
                <a:solidFill>
                  <a:srgbClr val="000000"/>
                </a:solidFill>
                <a:latin typeface="Courier New" panose="02070309020205020404" pitchFamily="49" charset="0"/>
                <a:cs typeface="Courier New" panose="02070309020205020404" pitchFamily="49" charset="0"/>
              </a:rPr>
              <a:t>: [</a:t>
            </a:r>
            <a:br>
              <a:rPr lang="fr-FR" altLang="fr-FR" sz="1600" dirty="0">
                <a:solidFill>
                  <a:srgbClr val="000000"/>
                </a:solidFill>
                <a:latin typeface="Courier New" panose="02070309020205020404" pitchFamily="49" charset="0"/>
                <a:cs typeface="Courier New" panose="02070309020205020404" pitchFamily="49" charset="0"/>
              </a:rPr>
            </a:br>
            <a:r>
              <a:rPr lang="fr-FR" altLang="fr-FR" sz="1600" dirty="0">
                <a:solidFill>
                  <a:srgbClr val="000000"/>
                </a:solidFill>
                <a:latin typeface="Courier New" panose="02070309020205020404" pitchFamily="49" charset="0"/>
                <a:cs typeface="Courier New" panose="02070309020205020404" pitchFamily="49" charset="0"/>
              </a:rPr>
              <a:t>    </a:t>
            </a:r>
            <a:r>
              <a:rPr lang="fr-FR" altLang="fr-FR" sz="1600" dirty="0" err="1">
                <a:solidFill>
                  <a:srgbClr val="000000"/>
                </a:solidFill>
                <a:latin typeface="Courier New" panose="02070309020205020404" pitchFamily="49" charset="0"/>
                <a:cs typeface="Courier New" panose="02070309020205020404" pitchFamily="49" charset="0"/>
              </a:rPr>
              <a:t>AppComponent</a:t>
            </a:r>
            <a:r>
              <a:rPr lang="fr-FR" altLang="fr-FR" sz="1600" dirty="0">
                <a:solidFill>
                  <a:srgbClr val="000000"/>
                </a:solidFill>
                <a:latin typeface="Courier New" panose="02070309020205020404" pitchFamily="49" charset="0"/>
                <a:cs typeface="Courier New" panose="02070309020205020404" pitchFamily="49" charset="0"/>
              </a:rPr>
              <a:t>,</a:t>
            </a:r>
            <a:br>
              <a:rPr lang="fr-FR" altLang="fr-FR" sz="1600" dirty="0">
                <a:solidFill>
                  <a:srgbClr val="000000"/>
                </a:solidFill>
                <a:latin typeface="Courier New" panose="02070309020205020404" pitchFamily="49" charset="0"/>
                <a:cs typeface="Courier New" panose="02070309020205020404" pitchFamily="49" charset="0"/>
              </a:rPr>
            </a:br>
            <a:r>
              <a:rPr lang="fr-FR" altLang="fr-FR" sz="1600" dirty="0">
                <a:solidFill>
                  <a:srgbClr val="000000"/>
                </a:solidFill>
                <a:latin typeface="Courier New" panose="02070309020205020404" pitchFamily="49" charset="0"/>
                <a:cs typeface="Courier New" panose="02070309020205020404" pitchFamily="49" charset="0"/>
              </a:rPr>
              <a:t>    </a:t>
            </a:r>
            <a:r>
              <a:rPr lang="fr-FR" altLang="fr-FR" sz="1600" dirty="0" err="1">
                <a:solidFill>
                  <a:srgbClr val="000000"/>
                </a:solidFill>
                <a:latin typeface="Courier New" panose="02070309020205020404" pitchFamily="49" charset="0"/>
                <a:cs typeface="Courier New" panose="02070309020205020404" pitchFamily="49" charset="0"/>
              </a:rPr>
              <a:t>EnTeteComponent</a:t>
            </a:r>
            <a:r>
              <a:rPr lang="fr-FR" altLang="fr-FR" sz="1600" dirty="0">
                <a:solidFill>
                  <a:srgbClr val="000000"/>
                </a:solidFill>
                <a:latin typeface="Courier New" panose="02070309020205020404" pitchFamily="49" charset="0"/>
                <a:cs typeface="Courier New" panose="02070309020205020404" pitchFamily="49" charset="0"/>
              </a:rPr>
              <a:t>],</a:t>
            </a:r>
            <a:endParaRPr lang="fr-FR" altLang="fr-FR" sz="3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providers</a:t>
            </a:r>
            <a:r>
              <a:rPr kumimoji="0" lang="fr-FR" altLang="fr-FR" sz="1600" b="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ReglesMetiersService</a:t>
            </a:r>
            <a:r>
              <a:rPr kumimoji="0" lang="fr-FR" altLang="fr-FR" sz="16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lang="fr-FR" altLang="fr-FR" sz="1600" dirty="0">
                <a:latin typeface="Courier New" panose="02070309020205020404" pitchFamily="49" charset="0"/>
                <a:cs typeface="Courier New" panose="02070309020205020404" pitchFamily="49" charset="0"/>
              </a:rPr>
              <a:t>  </a:t>
            </a:r>
            <a:r>
              <a:rPr lang="fr-FR" altLang="fr-FR" sz="1600" b="1" dirty="0">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export class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AppModule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grpSp>
        <p:nvGrpSpPr>
          <p:cNvPr id="12" name="Groupe 11">
            <a:extLst>
              <a:ext uri="{FF2B5EF4-FFF2-40B4-BE49-F238E27FC236}">
                <a16:creationId xmlns:a16="http://schemas.microsoft.com/office/drawing/2014/main" id="{E90AD30D-205F-4E4F-972E-41950AE1FDDE}"/>
              </a:ext>
            </a:extLst>
          </p:cNvPr>
          <p:cNvGrpSpPr/>
          <p:nvPr/>
        </p:nvGrpSpPr>
        <p:grpSpPr>
          <a:xfrm rot="20684236">
            <a:off x="2465813" y="4391687"/>
            <a:ext cx="2936835" cy="1469259"/>
            <a:chOff x="1580758" y="1518240"/>
            <a:chExt cx="2179668" cy="2403084"/>
          </a:xfrm>
        </p:grpSpPr>
        <p:pic>
          <p:nvPicPr>
            <p:cNvPr id="13" name="Image 12">
              <a:extLst>
                <a:ext uri="{FF2B5EF4-FFF2-40B4-BE49-F238E27FC236}">
                  <a16:creationId xmlns:a16="http://schemas.microsoft.com/office/drawing/2014/main" id="{F85EF5F4-B237-4B09-99E1-36EAB182F2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0758" y="1518240"/>
              <a:ext cx="2179668" cy="2403084"/>
            </a:xfrm>
            <a:prstGeom prst="rect">
              <a:avLst/>
            </a:prstGeom>
          </p:spPr>
        </p:pic>
        <p:sp>
          <p:nvSpPr>
            <p:cNvPr id="14" name="ZoneTexte 13">
              <a:extLst>
                <a:ext uri="{FF2B5EF4-FFF2-40B4-BE49-F238E27FC236}">
                  <a16:creationId xmlns:a16="http://schemas.microsoft.com/office/drawing/2014/main" id="{A7461075-A176-400D-9840-F9074BE63788}"/>
                </a:ext>
              </a:extLst>
            </p:cNvPr>
            <p:cNvSpPr txBox="1"/>
            <p:nvPr/>
          </p:nvSpPr>
          <p:spPr>
            <a:xfrm>
              <a:off x="1776149" y="1709547"/>
              <a:ext cx="1818490" cy="2108146"/>
            </a:xfrm>
            <a:prstGeom prst="rect">
              <a:avLst/>
            </a:prstGeom>
          </p:spPr>
          <p:txBody>
            <a:bodyPr vert="horz" wrap="square"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a:solidFill>
                    <a:srgbClr val="962D3E"/>
                  </a:solidFill>
                  <a:latin typeface="Bradley Hand ITC" panose="03070402050302030203" pitchFamily="66" charset="0"/>
                  <a:cs typeface="Segoe UI Light" panose="020B0502040204020203" pitchFamily="34" charset="0"/>
                </a:rPr>
                <a:t>Service référencé pour l’ensemble </a:t>
              </a:r>
              <a:br>
                <a:rPr lang="fr-FR" sz="2000" b="1" dirty="0">
                  <a:solidFill>
                    <a:srgbClr val="962D3E"/>
                  </a:solidFill>
                  <a:latin typeface="Bradley Hand ITC" panose="03070402050302030203" pitchFamily="66" charset="0"/>
                  <a:cs typeface="Segoe UI Light" panose="020B0502040204020203" pitchFamily="34" charset="0"/>
                </a:rPr>
              </a:br>
              <a:r>
                <a:rPr lang="fr-FR" sz="2000" b="1" dirty="0">
                  <a:solidFill>
                    <a:srgbClr val="962D3E"/>
                  </a:solidFill>
                  <a:latin typeface="Bradley Hand ITC" panose="03070402050302030203" pitchFamily="66" charset="0"/>
                  <a:cs typeface="Segoe UI Light" panose="020B0502040204020203" pitchFamily="34" charset="0"/>
                </a:rPr>
                <a:t>du module</a:t>
              </a:r>
            </a:p>
          </p:txBody>
        </p:sp>
      </p:grpSp>
      <p:grpSp>
        <p:nvGrpSpPr>
          <p:cNvPr id="15" name="Groupe 14">
            <a:extLst>
              <a:ext uri="{FF2B5EF4-FFF2-40B4-BE49-F238E27FC236}">
                <a16:creationId xmlns:a16="http://schemas.microsoft.com/office/drawing/2014/main" id="{1E99D645-05E2-4BFD-B271-57E9B314CAE3}"/>
              </a:ext>
            </a:extLst>
          </p:cNvPr>
          <p:cNvGrpSpPr/>
          <p:nvPr/>
        </p:nvGrpSpPr>
        <p:grpSpPr>
          <a:xfrm rot="20684236">
            <a:off x="5888522" y="4391686"/>
            <a:ext cx="2936835" cy="1469259"/>
            <a:chOff x="1580758" y="1518240"/>
            <a:chExt cx="2179668" cy="2403084"/>
          </a:xfrm>
        </p:grpSpPr>
        <p:pic>
          <p:nvPicPr>
            <p:cNvPr id="16" name="Image 15">
              <a:extLst>
                <a:ext uri="{FF2B5EF4-FFF2-40B4-BE49-F238E27FC236}">
                  <a16:creationId xmlns:a16="http://schemas.microsoft.com/office/drawing/2014/main" id="{2D25D016-EF92-4288-8082-15FE93707E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0758" y="1518240"/>
              <a:ext cx="2179668" cy="2403084"/>
            </a:xfrm>
            <a:prstGeom prst="rect">
              <a:avLst/>
            </a:prstGeom>
          </p:spPr>
        </p:pic>
        <p:sp>
          <p:nvSpPr>
            <p:cNvPr id="17" name="ZoneTexte 16">
              <a:extLst>
                <a:ext uri="{FF2B5EF4-FFF2-40B4-BE49-F238E27FC236}">
                  <a16:creationId xmlns:a16="http://schemas.microsoft.com/office/drawing/2014/main" id="{4E8A665D-FF57-4C3E-8EC6-0ED8B35BE639}"/>
                </a:ext>
              </a:extLst>
            </p:cNvPr>
            <p:cNvSpPr txBox="1"/>
            <p:nvPr/>
          </p:nvSpPr>
          <p:spPr>
            <a:xfrm>
              <a:off x="1776149" y="1709547"/>
              <a:ext cx="1818490" cy="2108146"/>
            </a:xfrm>
            <a:prstGeom prst="rect">
              <a:avLst/>
            </a:prstGeom>
          </p:spPr>
          <p:txBody>
            <a:bodyPr vert="horz" wrap="square"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a:solidFill>
                    <a:srgbClr val="962D3E"/>
                  </a:solidFill>
                  <a:latin typeface="Bradley Hand ITC" panose="03070402050302030203" pitchFamily="66" charset="0"/>
                  <a:cs typeface="Segoe UI Light" panose="020B0502040204020203" pitchFamily="34" charset="0"/>
                </a:rPr>
                <a:t>Une instance unique</a:t>
              </a:r>
            </a:p>
          </p:txBody>
        </p:sp>
      </p:grpSp>
    </p:spTree>
    <p:extLst>
      <p:ext uri="{BB962C8B-B14F-4D97-AF65-F5344CB8AC3E}">
        <p14:creationId xmlns:p14="http://schemas.microsoft.com/office/powerpoint/2010/main" val="393181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Créer et référencer un service</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grpSp>
        <p:nvGrpSpPr>
          <p:cNvPr id="12" name="Groupe 11">
            <a:extLst>
              <a:ext uri="{FF2B5EF4-FFF2-40B4-BE49-F238E27FC236}">
                <a16:creationId xmlns:a16="http://schemas.microsoft.com/office/drawing/2014/main" id="{E90AD30D-205F-4E4F-972E-41950AE1FDDE}"/>
              </a:ext>
            </a:extLst>
          </p:cNvPr>
          <p:cNvGrpSpPr/>
          <p:nvPr/>
        </p:nvGrpSpPr>
        <p:grpSpPr>
          <a:xfrm rot="20684236">
            <a:off x="2465813" y="4391687"/>
            <a:ext cx="2936835" cy="1469259"/>
            <a:chOff x="1580758" y="1518240"/>
            <a:chExt cx="2179668" cy="2403084"/>
          </a:xfrm>
        </p:grpSpPr>
        <p:pic>
          <p:nvPicPr>
            <p:cNvPr id="13" name="Image 12">
              <a:extLst>
                <a:ext uri="{FF2B5EF4-FFF2-40B4-BE49-F238E27FC236}">
                  <a16:creationId xmlns:a16="http://schemas.microsoft.com/office/drawing/2014/main" id="{F85EF5F4-B237-4B09-99E1-36EAB182F2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0758" y="1518240"/>
              <a:ext cx="2179668" cy="2403084"/>
            </a:xfrm>
            <a:prstGeom prst="rect">
              <a:avLst/>
            </a:prstGeom>
          </p:spPr>
        </p:pic>
        <p:sp>
          <p:nvSpPr>
            <p:cNvPr id="14" name="ZoneTexte 13">
              <a:extLst>
                <a:ext uri="{FF2B5EF4-FFF2-40B4-BE49-F238E27FC236}">
                  <a16:creationId xmlns:a16="http://schemas.microsoft.com/office/drawing/2014/main" id="{A7461075-A176-400D-9840-F9074BE63788}"/>
                </a:ext>
              </a:extLst>
            </p:cNvPr>
            <p:cNvSpPr txBox="1"/>
            <p:nvPr/>
          </p:nvSpPr>
          <p:spPr>
            <a:xfrm>
              <a:off x="1776149" y="1709547"/>
              <a:ext cx="1818490" cy="2108146"/>
            </a:xfrm>
            <a:prstGeom prst="rect">
              <a:avLst/>
            </a:prstGeom>
          </p:spPr>
          <p:txBody>
            <a:bodyPr vert="horz" wrap="square"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a:solidFill>
                    <a:srgbClr val="962D3E"/>
                  </a:solidFill>
                  <a:latin typeface="Bradley Hand ITC" panose="03070402050302030203" pitchFamily="66" charset="0"/>
                  <a:cs typeface="Segoe UI Light" panose="020B0502040204020203" pitchFamily="34" charset="0"/>
                </a:rPr>
                <a:t>Service référencé pour le composant seulement</a:t>
              </a:r>
            </a:p>
          </p:txBody>
        </p:sp>
      </p:grpSp>
      <p:grpSp>
        <p:nvGrpSpPr>
          <p:cNvPr id="15" name="Groupe 14">
            <a:extLst>
              <a:ext uri="{FF2B5EF4-FFF2-40B4-BE49-F238E27FC236}">
                <a16:creationId xmlns:a16="http://schemas.microsoft.com/office/drawing/2014/main" id="{1E99D645-05E2-4BFD-B271-57E9B314CAE3}"/>
              </a:ext>
            </a:extLst>
          </p:cNvPr>
          <p:cNvGrpSpPr/>
          <p:nvPr/>
        </p:nvGrpSpPr>
        <p:grpSpPr>
          <a:xfrm rot="20684236">
            <a:off x="5888522" y="4391686"/>
            <a:ext cx="2936835" cy="1469259"/>
            <a:chOff x="1580758" y="1518240"/>
            <a:chExt cx="2179668" cy="2403084"/>
          </a:xfrm>
        </p:grpSpPr>
        <p:pic>
          <p:nvPicPr>
            <p:cNvPr id="16" name="Image 15">
              <a:extLst>
                <a:ext uri="{FF2B5EF4-FFF2-40B4-BE49-F238E27FC236}">
                  <a16:creationId xmlns:a16="http://schemas.microsoft.com/office/drawing/2014/main" id="{2D25D016-EF92-4288-8082-15FE93707E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0758" y="1518240"/>
              <a:ext cx="2179668" cy="2403084"/>
            </a:xfrm>
            <a:prstGeom prst="rect">
              <a:avLst/>
            </a:prstGeom>
          </p:spPr>
        </p:pic>
        <p:sp>
          <p:nvSpPr>
            <p:cNvPr id="17" name="ZoneTexte 16">
              <a:extLst>
                <a:ext uri="{FF2B5EF4-FFF2-40B4-BE49-F238E27FC236}">
                  <a16:creationId xmlns:a16="http://schemas.microsoft.com/office/drawing/2014/main" id="{4E8A665D-FF57-4C3E-8EC6-0ED8B35BE639}"/>
                </a:ext>
              </a:extLst>
            </p:cNvPr>
            <p:cNvSpPr txBox="1"/>
            <p:nvPr/>
          </p:nvSpPr>
          <p:spPr>
            <a:xfrm>
              <a:off x="1776149" y="1709547"/>
              <a:ext cx="1818490" cy="2108146"/>
            </a:xfrm>
            <a:prstGeom prst="rect">
              <a:avLst/>
            </a:prstGeom>
          </p:spPr>
          <p:txBody>
            <a:bodyPr vert="horz" wrap="square"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a:solidFill>
                    <a:srgbClr val="962D3E"/>
                  </a:solidFill>
                  <a:latin typeface="Bradley Hand ITC" panose="03070402050302030203" pitchFamily="66" charset="0"/>
                  <a:cs typeface="Segoe UI Light" panose="020B0502040204020203" pitchFamily="34" charset="0"/>
                </a:rPr>
                <a:t>Une instance </a:t>
              </a:r>
              <a:br>
                <a:rPr lang="fr-FR" sz="2000" b="1" dirty="0">
                  <a:solidFill>
                    <a:srgbClr val="962D3E"/>
                  </a:solidFill>
                  <a:latin typeface="Bradley Hand ITC" panose="03070402050302030203" pitchFamily="66" charset="0"/>
                  <a:cs typeface="Segoe UI Light" panose="020B0502040204020203" pitchFamily="34" charset="0"/>
                </a:rPr>
              </a:br>
              <a:r>
                <a:rPr lang="fr-FR" sz="2000" b="1" dirty="0">
                  <a:solidFill>
                    <a:srgbClr val="962D3E"/>
                  </a:solidFill>
                  <a:latin typeface="Bradley Hand ITC" panose="03070402050302030203" pitchFamily="66" charset="0"/>
                  <a:cs typeface="Segoe UI Light" panose="020B0502040204020203" pitchFamily="34" charset="0"/>
                </a:rPr>
                <a:t>pour chaque instance </a:t>
              </a:r>
              <a:br>
                <a:rPr lang="fr-FR" sz="2000" b="1" dirty="0">
                  <a:solidFill>
                    <a:srgbClr val="962D3E"/>
                  </a:solidFill>
                  <a:latin typeface="Bradley Hand ITC" panose="03070402050302030203" pitchFamily="66" charset="0"/>
                  <a:cs typeface="Segoe UI Light" panose="020B0502040204020203" pitchFamily="34" charset="0"/>
                </a:rPr>
              </a:br>
              <a:r>
                <a:rPr lang="fr-FR" sz="2000" b="1" dirty="0">
                  <a:solidFill>
                    <a:srgbClr val="962D3E"/>
                  </a:solidFill>
                  <a:latin typeface="Bradley Hand ITC" panose="03070402050302030203" pitchFamily="66" charset="0"/>
                  <a:cs typeface="Segoe UI Light" panose="020B0502040204020203" pitchFamily="34" charset="0"/>
                </a:rPr>
                <a:t>du composant</a:t>
              </a:r>
            </a:p>
          </p:txBody>
        </p:sp>
      </p:grpSp>
      <p:sp>
        <p:nvSpPr>
          <p:cNvPr id="3" name="Rectangle 1">
            <a:extLst>
              <a:ext uri="{FF2B5EF4-FFF2-40B4-BE49-F238E27FC236}">
                <a16:creationId xmlns:a16="http://schemas.microsoft.com/office/drawing/2014/main" id="{DD94D25A-DB98-445B-9D87-01C198CEC121}"/>
              </a:ext>
            </a:extLst>
          </p:cNvPr>
          <p:cNvSpPr>
            <a:spLocks noChangeArrowheads="1"/>
          </p:cNvSpPr>
          <p:nvPr/>
        </p:nvSpPr>
        <p:spPr bwMode="auto">
          <a:xfrm>
            <a:off x="1797268" y="1763933"/>
            <a:ext cx="9071714" cy="2062103"/>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{Component, Input,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OnInit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from</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angular</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core</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ReglesMetiersService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from</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'../services/</a:t>
            </a:r>
            <a:r>
              <a:rPr kumimoji="0" lang="fr-FR" altLang="fr-FR"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regles-metiers.service</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@Component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providers: [</a:t>
            </a:r>
            <a:r>
              <a:rPr kumimoji="0" lang="fr-FR" altLang="fr-FR" sz="16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ReglesMetiersService</a:t>
            </a:r>
            <a:r>
              <a:rPr kumimoji="0" lang="fr-FR" altLang="fr-FR" sz="16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export class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MonComponent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implements</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OnInit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3468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Injecter et utiliser un service</a:t>
            </a:r>
          </a:p>
        </p:txBody>
      </p:sp>
      <p:sp>
        <p:nvSpPr>
          <p:cNvPr id="3" name="Espace réservé du contenu 2"/>
          <p:cNvSpPr>
            <a:spLocks noGrp="1"/>
          </p:cNvSpPr>
          <p:nvPr>
            <p:ph idx="1"/>
          </p:nvPr>
        </p:nvSpPr>
        <p:spPr/>
        <p:txBody>
          <a:bodyPr/>
          <a:lstStyle/>
          <a:p>
            <a:r>
              <a:rPr lang="fr-FR" dirty="0"/>
              <a:t>Injection dans le constructeur</a:t>
            </a:r>
          </a:p>
          <a:p>
            <a:pPr lvl="1"/>
            <a:r>
              <a:rPr lang="fr-FR" dirty="0"/>
              <a:t>D’un composant</a:t>
            </a:r>
          </a:p>
          <a:p>
            <a:pPr lvl="1"/>
            <a:r>
              <a:rPr lang="fr-FR" dirty="0"/>
              <a:t>D’un autre service</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6" name="Rectangle 2">
            <a:extLst>
              <a:ext uri="{FF2B5EF4-FFF2-40B4-BE49-F238E27FC236}">
                <a16:creationId xmlns:a16="http://schemas.microsoft.com/office/drawing/2014/main" id="{6CA6B22A-B6CF-4C3B-8677-87F493A669C4}"/>
              </a:ext>
            </a:extLst>
          </p:cNvPr>
          <p:cNvSpPr>
            <a:spLocks noChangeArrowheads="1"/>
          </p:cNvSpPr>
          <p:nvPr/>
        </p:nvSpPr>
        <p:spPr bwMode="auto">
          <a:xfrm>
            <a:off x="2094271" y="3387272"/>
            <a:ext cx="8454559" cy="1323439"/>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constructor</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private</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reglesMetiersService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ReglesMetiersService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uneMethode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reglesMetiersService</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.uneMethodeDuService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65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err="1"/>
              <a:t>Angular</a:t>
            </a:r>
            <a:r>
              <a:rPr lang="fr-FR" dirty="0"/>
              <a:t> CLI</a:t>
            </a:r>
          </a:p>
        </p:txBody>
      </p:sp>
      <p:sp>
        <p:nvSpPr>
          <p:cNvPr id="3" name="Espace réservé du contenu 2"/>
          <p:cNvSpPr>
            <a:spLocks noGrp="1"/>
          </p:cNvSpPr>
          <p:nvPr>
            <p:ph idx="1"/>
          </p:nvPr>
        </p:nvSpPr>
        <p:spPr/>
        <p:txBody>
          <a:bodyPr/>
          <a:lstStyle/>
          <a:p>
            <a:r>
              <a:rPr lang="fr-FR" dirty="0"/>
              <a:t>Créer les projets</a:t>
            </a:r>
          </a:p>
          <a:p>
            <a:r>
              <a:rPr lang="fr-FR" dirty="0"/>
              <a:t>Gérer les dépendances</a:t>
            </a:r>
          </a:p>
          <a:p>
            <a:r>
              <a:rPr lang="fr-FR" dirty="0"/>
              <a:t>Construire les applications</a:t>
            </a:r>
          </a:p>
          <a:p>
            <a:r>
              <a:rPr lang="fr-FR" dirty="0"/>
              <a:t>Tester les applications…</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8" name="Rectangle 7">
            <a:extLst>
              <a:ext uri="{FF2B5EF4-FFF2-40B4-BE49-F238E27FC236}">
                <a16:creationId xmlns:a16="http://schemas.microsoft.com/office/drawing/2014/main" id="{034B46CC-B917-4EB8-B04B-CBD89359CAA5}"/>
              </a:ext>
            </a:extLst>
          </p:cNvPr>
          <p:cNvSpPr/>
          <p:nvPr/>
        </p:nvSpPr>
        <p:spPr>
          <a:xfrm>
            <a:off x="4187623" y="4157591"/>
            <a:ext cx="3826753" cy="369332"/>
          </a:xfrm>
          <a:prstGeom prst="rect">
            <a:avLst/>
          </a:prstGeom>
        </p:spPr>
        <p:txBody>
          <a:bodyPr wrap="none">
            <a:spAutoFit/>
          </a:bodyPr>
          <a:lstStyle/>
          <a:p>
            <a:r>
              <a:rPr lang="fr-FR" dirty="0">
                <a:hlinkClick r:id="rId3"/>
              </a:rPr>
              <a:t>https://github.com/angular/angular-cli</a:t>
            </a:r>
            <a:endParaRPr lang="fr-FR" dirty="0"/>
          </a:p>
        </p:txBody>
      </p:sp>
      <p:pic>
        <p:nvPicPr>
          <p:cNvPr id="1026" name="Picture 2" descr="RÃ©sultat de recherche d'images pour &quot;logo github&quot;">
            <a:extLst>
              <a:ext uri="{FF2B5EF4-FFF2-40B4-BE49-F238E27FC236}">
                <a16:creationId xmlns:a16="http://schemas.microsoft.com/office/drawing/2014/main" id="{0C995DF4-18CA-41CA-80CA-B1543550D4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0856" y="4235851"/>
            <a:ext cx="252139" cy="252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74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Tree>
    <p:extLst>
      <p:ext uri="{BB962C8B-B14F-4D97-AF65-F5344CB8AC3E}">
        <p14:creationId xmlns:p14="http://schemas.microsoft.com/office/powerpoint/2010/main" val="1568155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179118" y="1825625"/>
            <a:ext cx="10718843" cy="3729355"/>
          </a:xfrm>
        </p:spPr>
        <p:txBody>
          <a:bodyPr/>
          <a:lstStyle/>
          <a:p>
            <a:r>
              <a:rPr lang="fr-FR" dirty="0"/>
              <a:t>Ou comment améliorer la communication entre les éléments ?</a:t>
            </a:r>
          </a:p>
          <a:p>
            <a:endParaRPr lang="fr-FR" b="1" dirty="0"/>
          </a:p>
        </p:txBody>
      </p:sp>
      <p:sp>
        <p:nvSpPr>
          <p:cNvPr id="2" name="Titre 1"/>
          <p:cNvSpPr>
            <a:spLocks noGrp="1"/>
          </p:cNvSpPr>
          <p:nvPr>
            <p:ph type="title"/>
          </p:nvPr>
        </p:nvSpPr>
        <p:spPr>
          <a:xfrm>
            <a:off x="339365" y="636411"/>
            <a:ext cx="11558596" cy="609398"/>
          </a:xfrm>
        </p:spPr>
        <p:txBody>
          <a:bodyPr wrap="square">
            <a:normAutofit/>
          </a:bodyPr>
          <a:lstStyle/>
          <a:p>
            <a:r>
              <a:rPr lang="fr-FR" dirty="0"/>
              <a:t>Programmation réactive</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5" name="Rectangle 4">
            <a:extLst>
              <a:ext uri="{FF2B5EF4-FFF2-40B4-BE49-F238E27FC236}">
                <a16:creationId xmlns:a16="http://schemas.microsoft.com/office/drawing/2014/main" id="{A216B561-FB36-4726-B6B4-6F3F0A2EA376}"/>
              </a:ext>
            </a:extLst>
          </p:cNvPr>
          <p:cNvSpPr/>
          <p:nvPr/>
        </p:nvSpPr>
        <p:spPr>
          <a:xfrm>
            <a:off x="1458903" y="2642042"/>
            <a:ext cx="3564835" cy="609398"/>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C00000"/>
                </a:solidFill>
                <a:latin typeface="Segoe UI" panose="020B0502040204020203" pitchFamily="34" charset="0"/>
                <a:cs typeface="Segoe UI" panose="020B0502040204020203" pitchFamily="34" charset="0"/>
              </a:rPr>
              <a:t>En-tête</a:t>
            </a:r>
          </a:p>
        </p:txBody>
      </p:sp>
      <p:sp>
        <p:nvSpPr>
          <p:cNvPr id="6" name="Rectangle 5">
            <a:extLst>
              <a:ext uri="{FF2B5EF4-FFF2-40B4-BE49-F238E27FC236}">
                <a16:creationId xmlns:a16="http://schemas.microsoft.com/office/drawing/2014/main" id="{6D396E0F-89BB-44E0-A510-3291F56C997A}"/>
              </a:ext>
            </a:extLst>
          </p:cNvPr>
          <p:cNvSpPr/>
          <p:nvPr/>
        </p:nvSpPr>
        <p:spPr>
          <a:xfrm>
            <a:off x="1458903" y="3284720"/>
            <a:ext cx="940905" cy="169560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8BC80"/>
                </a:solidFill>
                <a:latin typeface="Segoe UI" panose="020B0502040204020203" pitchFamily="34" charset="0"/>
                <a:cs typeface="Segoe UI" panose="020B0502040204020203" pitchFamily="34" charset="0"/>
              </a:rPr>
              <a:t>Menu</a:t>
            </a:r>
          </a:p>
        </p:txBody>
      </p:sp>
      <p:sp>
        <p:nvSpPr>
          <p:cNvPr id="7" name="Rectangle 6">
            <a:extLst>
              <a:ext uri="{FF2B5EF4-FFF2-40B4-BE49-F238E27FC236}">
                <a16:creationId xmlns:a16="http://schemas.microsoft.com/office/drawing/2014/main" id="{81112EBD-94BD-439F-870E-2EAC9E907D74}"/>
              </a:ext>
            </a:extLst>
          </p:cNvPr>
          <p:cNvSpPr/>
          <p:nvPr/>
        </p:nvSpPr>
        <p:spPr>
          <a:xfrm>
            <a:off x="2432940" y="3284572"/>
            <a:ext cx="2590798" cy="169648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0070C0"/>
              </a:solidFill>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6F344B3B-2C0E-4B5B-A2D4-BE51A8C9C1E4}"/>
              </a:ext>
            </a:extLst>
          </p:cNvPr>
          <p:cNvSpPr/>
          <p:nvPr/>
        </p:nvSpPr>
        <p:spPr>
          <a:xfrm>
            <a:off x="2536723" y="4520674"/>
            <a:ext cx="2388949" cy="37592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3AFC1"/>
                </a:solidFill>
                <a:latin typeface="Segoe UI" panose="020B0502040204020203" pitchFamily="34" charset="0"/>
                <a:cs typeface="Segoe UI" panose="020B0502040204020203" pitchFamily="34" charset="0"/>
              </a:rPr>
              <a:t>Zone de saisie</a:t>
            </a:r>
          </a:p>
        </p:txBody>
      </p:sp>
      <p:sp>
        <p:nvSpPr>
          <p:cNvPr id="9" name="Rectangle 8">
            <a:extLst>
              <a:ext uri="{FF2B5EF4-FFF2-40B4-BE49-F238E27FC236}">
                <a16:creationId xmlns:a16="http://schemas.microsoft.com/office/drawing/2014/main" id="{9275C436-4DF9-4B7F-A9D3-A0109B2A07F2}"/>
              </a:ext>
            </a:extLst>
          </p:cNvPr>
          <p:cNvSpPr/>
          <p:nvPr/>
        </p:nvSpPr>
        <p:spPr>
          <a:xfrm>
            <a:off x="6327269" y="3627909"/>
            <a:ext cx="1643270" cy="609398"/>
          </a:xfrm>
          <a:prstGeom prst="rect">
            <a:avLst/>
          </a:prstGeom>
          <a:solidFill>
            <a:schemeClr val="bg1">
              <a:lumMod val="8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solidFill>
                  <a:srgbClr val="0070C0"/>
                </a:solidFill>
              </a:rPr>
              <a:t>Composant </a:t>
            </a:r>
          </a:p>
        </p:txBody>
      </p:sp>
      <p:sp>
        <p:nvSpPr>
          <p:cNvPr id="10" name="Rectangle 9">
            <a:extLst>
              <a:ext uri="{FF2B5EF4-FFF2-40B4-BE49-F238E27FC236}">
                <a16:creationId xmlns:a16="http://schemas.microsoft.com/office/drawing/2014/main" id="{3A52E07D-CF86-477B-97D8-E95110BC4196}"/>
              </a:ext>
            </a:extLst>
          </p:cNvPr>
          <p:cNvSpPr/>
          <p:nvPr/>
        </p:nvSpPr>
        <p:spPr>
          <a:xfrm>
            <a:off x="6327269" y="4406070"/>
            <a:ext cx="1643270" cy="609398"/>
          </a:xfrm>
          <a:prstGeom prst="rect">
            <a:avLst/>
          </a:prstGeom>
          <a:solidFill>
            <a:schemeClr val="bg1">
              <a:lumMod val="8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solidFill>
                  <a:srgbClr val="03AFC1"/>
                </a:solidFill>
              </a:rPr>
              <a:t>Composant </a:t>
            </a:r>
          </a:p>
        </p:txBody>
      </p:sp>
      <p:sp>
        <p:nvSpPr>
          <p:cNvPr id="11" name="Rectangle 10">
            <a:extLst>
              <a:ext uri="{FF2B5EF4-FFF2-40B4-BE49-F238E27FC236}">
                <a16:creationId xmlns:a16="http://schemas.microsoft.com/office/drawing/2014/main" id="{2F718131-CA52-4350-83D7-21504B2FA504}"/>
              </a:ext>
            </a:extLst>
          </p:cNvPr>
          <p:cNvSpPr/>
          <p:nvPr/>
        </p:nvSpPr>
        <p:spPr>
          <a:xfrm>
            <a:off x="2536723" y="3429000"/>
            <a:ext cx="2388949" cy="1007216"/>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070C0"/>
                </a:solidFill>
              </a:rPr>
              <a:t>Zone d’affichage</a:t>
            </a:r>
          </a:p>
        </p:txBody>
      </p:sp>
      <p:cxnSp>
        <p:nvCxnSpPr>
          <p:cNvPr id="12" name="Connecteur droit avec flèche 11">
            <a:extLst>
              <a:ext uri="{FF2B5EF4-FFF2-40B4-BE49-F238E27FC236}">
                <a16:creationId xmlns:a16="http://schemas.microsoft.com/office/drawing/2014/main" id="{B0354D5B-0C6F-4ADA-BE6B-C67A03130025}"/>
              </a:ext>
            </a:extLst>
          </p:cNvPr>
          <p:cNvCxnSpPr>
            <a:cxnSpLocks/>
            <a:stCxn id="10" idx="1"/>
            <a:endCxn id="8" idx="3"/>
          </p:cNvCxnSpPr>
          <p:nvPr/>
        </p:nvCxnSpPr>
        <p:spPr>
          <a:xfrm flipH="1" flipV="1">
            <a:off x="4925672" y="4708634"/>
            <a:ext cx="1401597" cy="2135"/>
          </a:xfrm>
          <a:prstGeom prst="straightConnector1">
            <a:avLst/>
          </a:prstGeom>
          <a:ln w="25400">
            <a:solidFill>
              <a:schemeClr val="bg1">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DDEDF0DF-8FDF-4702-9DF4-CA54B3DD0A36}"/>
              </a:ext>
            </a:extLst>
          </p:cNvPr>
          <p:cNvCxnSpPr>
            <a:cxnSpLocks/>
            <a:stCxn id="11" idx="3"/>
            <a:endCxn id="9" idx="1"/>
          </p:cNvCxnSpPr>
          <p:nvPr/>
        </p:nvCxnSpPr>
        <p:spPr>
          <a:xfrm>
            <a:off x="4925672" y="3932608"/>
            <a:ext cx="1401597" cy="0"/>
          </a:xfrm>
          <a:prstGeom prst="straightConnector1">
            <a:avLst/>
          </a:prstGeom>
          <a:ln w="25400">
            <a:solidFill>
              <a:schemeClr val="bg1">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5AD4856D-9737-492C-8A87-4142BB8698A3}"/>
              </a:ext>
            </a:extLst>
          </p:cNvPr>
          <p:cNvSpPr txBox="1"/>
          <p:nvPr/>
        </p:nvSpPr>
        <p:spPr>
          <a:xfrm>
            <a:off x="5167318" y="4656515"/>
            <a:ext cx="950047" cy="324199"/>
          </a:xfrm>
          <a:prstGeom prst="rect">
            <a:avLst/>
          </a:prstGeom>
        </p:spPr>
        <p:txBody>
          <a:bodyPr vert="horz" wrap="none" lIns="91440" tIns="45720" rIns="91440" bIns="45720" rtlCol="0" anchor="b">
            <a:normAutofit/>
          </a:bodyPr>
          <a:lstStyle/>
          <a:p>
            <a:r>
              <a:rPr lang="fr-FR" sz="1400" dirty="0">
                <a:solidFill>
                  <a:srgbClr val="343642"/>
                </a:solidFill>
                <a:latin typeface="Segoe UI" panose="020B0502040204020203" pitchFamily="34" charset="0"/>
                <a:cs typeface="Segoe UI" panose="020B0502040204020203" pitchFamily="34" charset="0"/>
              </a:rPr>
              <a:t>validation</a:t>
            </a:r>
          </a:p>
        </p:txBody>
      </p:sp>
      <p:sp>
        <p:nvSpPr>
          <p:cNvPr id="22" name="ZoneTexte 21">
            <a:extLst>
              <a:ext uri="{FF2B5EF4-FFF2-40B4-BE49-F238E27FC236}">
                <a16:creationId xmlns:a16="http://schemas.microsoft.com/office/drawing/2014/main" id="{FF4ADE11-3ABE-4F5E-97E6-63B5AAA296A6}"/>
              </a:ext>
            </a:extLst>
          </p:cNvPr>
          <p:cNvSpPr txBox="1"/>
          <p:nvPr/>
        </p:nvSpPr>
        <p:spPr>
          <a:xfrm>
            <a:off x="5187701" y="3884087"/>
            <a:ext cx="950047" cy="324199"/>
          </a:xfrm>
          <a:prstGeom prst="rect">
            <a:avLst/>
          </a:prstGeom>
        </p:spPr>
        <p:txBody>
          <a:bodyPr vert="horz" wrap="none" lIns="91440" tIns="45720" rIns="91440" bIns="45720" rtlCol="0" anchor="b">
            <a:normAutofit/>
          </a:bodyPr>
          <a:lstStyle/>
          <a:p>
            <a:r>
              <a:rPr lang="fr-FR" sz="1400" dirty="0">
                <a:solidFill>
                  <a:srgbClr val="343642"/>
                </a:solidFill>
                <a:latin typeface="Segoe UI" panose="020B0502040204020203" pitchFamily="34" charset="0"/>
                <a:cs typeface="Segoe UI" panose="020B0502040204020203" pitchFamily="34" charset="0"/>
              </a:rPr>
              <a:t>mise à jour</a:t>
            </a:r>
          </a:p>
        </p:txBody>
      </p:sp>
      <p:sp>
        <p:nvSpPr>
          <p:cNvPr id="23" name="Rectangle 22">
            <a:extLst>
              <a:ext uri="{FF2B5EF4-FFF2-40B4-BE49-F238E27FC236}">
                <a16:creationId xmlns:a16="http://schemas.microsoft.com/office/drawing/2014/main" id="{4A744ADB-F5D8-442B-A319-22EECD124BA0}"/>
              </a:ext>
            </a:extLst>
          </p:cNvPr>
          <p:cNvSpPr/>
          <p:nvPr/>
        </p:nvSpPr>
        <p:spPr>
          <a:xfrm>
            <a:off x="9389276" y="3627909"/>
            <a:ext cx="1643270" cy="1387559"/>
          </a:xfrm>
          <a:prstGeom prst="rect">
            <a:avLst/>
          </a:prstGeom>
          <a:solidFill>
            <a:schemeClr val="bg1">
              <a:lumMod val="8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solidFill>
                  <a:srgbClr val="B014A9"/>
                </a:solidFill>
              </a:rPr>
              <a:t>Service</a:t>
            </a:r>
            <a:r>
              <a:rPr lang="fr-FR" dirty="0">
                <a:solidFill>
                  <a:srgbClr val="0070C0"/>
                </a:solidFill>
              </a:rPr>
              <a:t> </a:t>
            </a:r>
          </a:p>
        </p:txBody>
      </p:sp>
      <p:cxnSp>
        <p:nvCxnSpPr>
          <p:cNvPr id="24" name="Connecteur droit avec flèche 23">
            <a:extLst>
              <a:ext uri="{FF2B5EF4-FFF2-40B4-BE49-F238E27FC236}">
                <a16:creationId xmlns:a16="http://schemas.microsoft.com/office/drawing/2014/main" id="{1523CB7D-6BF2-4AF8-B1A7-5882767D6524}"/>
              </a:ext>
            </a:extLst>
          </p:cNvPr>
          <p:cNvCxnSpPr>
            <a:cxnSpLocks/>
            <a:endCxn id="10" idx="3"/>
          </p:cNvCxnSpPr>
          <p:nvPr/>
        </p:nvCxnSpPr>
        <p:spPr>
          <a:xfrm flipH="1">
            <a:off x="7970539" y="4710769"/>
            <a:ext cx="1418737" cy="0"/>
          </a:xfrm>
          <a:prstGeom prst="straightConnector1">
            <a:avLst/>
          </a:prstGeom>
          <a:ln w="25400">
            <a:solidFill>
              <a:schemeClr val="bg1">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973E1AF0-1B78-4AA8-B3E7-952CD9C22D6D}"/>
              </a:ext>
            </a:extLst>
          </p:cNvPr>
          <p:cNvSpPr txBox="1"/>
          <p:nvPr/>
        </p:nvSpPr>
        <p:spPr>
          <a:xfrm>
            <a:off x="8141115" y="4656121"/>
            <a:ext cx="950047" cy="324199"/>
          </a:xfrm>
          <a:prstGeom prst="rect">
            <a:avLst/>
          </a:prstGeom>
        </p:spPr>
        <p:txBody>
          <a:bodyPr vert="horz" wrap="none" lIns="91440" tIns="45720" rIns="91440" bIns="45720" rtlCol="0" anchor="b">
            <a:normAutofit/>
          </a:bodyPr>
          <a:lstStyle/>
          <a:p>
            <a:r>
              <a:rPr lang="fr-FR" sz="1400" dirty="0">
                <a:solidFill>
                  <a:srgbClr val="343642"/>
                </a:solidFill>
                <a:latin typeface="Segoe UI" panose="020B0502040204020203" pitchFamily="34" charset="0"/>
                <a:cs typeface="Segoe UI" panose="020B0502040204020203" pitchFamily="34" charset="0"/>
              </a:rPr>
              <a:t>validation</a:t>
            </a:r>
          </a:p>
        </p:txBody>
      </p:sp>
      <p:sp>
        <p:nvSpPr>
          <p:cNvPr id="32" name="Éclair 31">
            <a:extLst>
              <a:ext uri="{FF2B5EF4-FFF2-40B4-BE49-F238E27FC236}">
                <a16:creationId xmlns:a16="http://schemas.microsoft.com/office/drawing/2014/main" id="{75431080-9A1B-42BA-B005-B74AFF396490}"/>
              </a:ext>
            </a:extLst>
          </p:cNvPr>
          <p:cNvSpPr/>
          <p:nvPr/>
        </p:nvSpPr>
        <p:spPr>
          <a:xfrm>
            <a:off x="9044615" y="3601617"/>
            <a:ext cx="462116" cy="432699"/>
          </a:xfrm>
          <a:prstGeom prst="lightningBol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ZoneTexte 32">
            <a:extLst>
              <a:ext uri="{FF2B5EF4-FFF2-40B4-BE49-F238E27FC236}">
                <a16:creationId xmlns:a16="http://schemas.microsoft.com/office/drawing/2014/main" id="{3F785149-545C-47E9-9321-5CD8C1DB0428}"/>
              </a:ext>
            </a:extLst>
          </p:cNvPr>
          <p:cNvSpPr txBox="1"/>
          <p:nvPr/>
        </p:nvSpPr>
        <p:spPr>
          <a:xfrm>
            <a:off x="9506731" y="3736409"/>
            <a:ext cx="1011840" cy="324199"/>
          </a:xfrm>
          <a:prstGeom prst="rect">
            <a:avLst/>
          </a:prstGeom>
        </p:spPr>
        <p:txBody>
          <a:bodyPr vert="horz" wrap="none" lIns="91440" tIns="45720" rIns="91440" bIns="45720" rtlCol="0" anchor="b">
            <a:normAutofit/>
          </a:bodyPr>
          <a:lstStyle/>
          <a:p>
            <a:r>
              <a:rPr lang="fr-FR" sz="1400" dirty="0">
                <a:solidFill>
                  <a:srgbClr val="343642"/>
                </a:solidFill>
                <a:latin typeface="Segoe UI" panose="020B0502040204020203" pitchFamily="34" charset="0"/>
                <a:cs typeface="Segoe UI" panose="020B0502040204020203" pitchFamily="34" charset="0"/>
              </a:rPr>
              <a:t>Notification</a:t>
            </a:r>
          </a:p>
        </p:txBody>
      </p:sp>
      <p:cxnSp>
        <p:nvCxnSpPr>
          <p:cNvPr id="35" name="Connecteur : en arc 34">
            <a:extLst>
              <a:ext uri="{FF2B5EF4-FFF2-40B4-BE49-F238E27FC236}">
                <a16:creationId xmlns:a16="http://schemas.microsoft.com/office/drawing/2014/main" id="{2AA66262-A368-4F86-9F47-E9F72738D914}"/>
              </a:ext>
            </a:extLst>
          </p:cNvPr>
          <p:cNvCxnSpPr>
            <a:cxnSpLocks/>
          </p:cNvCxnSpPr>
          <p:nvPr/>
        </p:nvCxnSpPr>
        <p:spPr>
          <a:xfrm flipV="1">
            <a:off x="7970539" y="3690302"/>
            <a:ext cx="1246407" cy="411070"/>
          </a:xfrm>
          <a:prstGeom prst="curvedConnector3">
            <a:avLst>
              <a:gd name="adj1" fmla="val 50000"/>
            </a:avLst>
          </a:prstGeom>
          <a:ln w="25400">
            <a:solidFill>
              <a:schemeClr val="bg1">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48" name="ZoneTexte 47">
            <a:extLst>
              <a:ext uri="{FF2B5EF4-FFF2-40B4-BE49-F238E27FC236}">
                <a16:creationId xmlns:a16="http://schemas.microsoft.com/office/drawing/2014/main" id="{9C16E696-4A9B-4F53-9DCE-C5A015324D3A}"/>
              </a:ext>
            </a:extLst>
          </p:cNvPr>
          <p:cNvSpPr txBox="1"/>
          <p:nvPr/>
        </p:nvSpPr>
        <p:spPr>
          <a:xfrm>
            <a:off x="4414564" y="5527102"/>
            <a:ext cx="3362872" cy="441434"/>
          </a:xfrm>
          <a:prstGeom prst="rect">
            <a:avLst/>
          </a:prstGeom>
        </p:spPr>
        <p:txBody>
          <a:bodyPr vert="horz" wrap="none" lIns="91440" tIns="45720" rIns="91440" bIns="45720" rtlCol="0" anchor="b">
            <a:normAutofit lnSpcReduction="10000"/>
          </a:bodyPr>
          <a:lstStyle/>
          <a:p>
            <a:r>
              <a:rPr lang="fr-FR" sz="2400" dirty="0">
                <a:solidFill>
                  <a:srgbClr val="C00000"/>
                </a:solidFill>
                <a:latin typeface="Segoe UI" panose="020B0502040204020203" pitchFamily="34" charset="0"/>
                <a:cs typeface="Segoe UI" panose="020B0502040204020203" pitchFamily="34" charset="0"/>
              </a:rPr>
              <a:t>Observateur / Observable</a:t>
            </a:r>
          </a:p>
        </p:txBody>
      </p:sp>
    </p:spTree>
    <p:extLst>
      <p:ext uri="{BB962C8B-B14F-4D97-AF65-F5344CB8AC3E}">
        <p14:creationId xmlns:p14="http://schemas.microsoft.com/office/powerpoint/2010/main" val="213842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21" grpId="0"/>
      <p:bldP spid="22" grpId="0"/>
      <p:bldP spid="23" grpId="0" animBg="1"/>
      <p:bldP spid="31" grpId="0"/>
      <p:bldP spid="32" grpId="0" animBg="1"/>
      <p:bldP spid="33" grpId="0"/>
      <p:bldP spid="4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err="1"/>
              <a:t>RxJS</a:t>
            </a:r>
            <a:endParaRPr lang="fr-FR" dirty="0"/>
          </a:p>
        </p:txBody>
      </p:sp>
      <p:sp>
        <p:nvSpPr>
          <p:cNvPr id="3" name="Espace réservé du contenu 2"/>
          <p:cNvSpPr>
            <a:spLocks noGrp="1"/>
          </p:cNvSpPr>
          <p:nvPr>
            <p:ph idx="1"/>
          </p:nvPr>
        </p:nvSpPr>
        <p:spPr/>
        <p:txBody>
          <a:bodyPr/>
          <a:lstStyle/>
          <a:p>
            <a:r>
              <a:rPr lang="fr-FR" dirty="0"/>
              <a:t>Basé sur </a:t>
            </a:r>
            <a:r>
              <a:rPr lang="fr-FR" dirty="0" err="1"/>
              <a:t>RxJS</a:t>
            </a:r>
            <a:r>
              <a:rPr lang="fr-FR" dirty="0"/>
              <a:t> (</a:t>
            </a:r>
            <a:r>
              <a:rPr lang="fr-FR" dirty="0" err="1"/>
              <a:t>Reactive</a:t>
            </a:r>
            <a:r>
              <a:rPr lang="fr-FR" dirty="0"/>
              <a:t> Extensions for JavaScript)</a:t>
            </a:r>
          </a:p>
          <a:p>
            <a:pPr lvl="1"/>
            <a:r>
              <a:rPr lang="fr-FR" dirty="0"/>
              <a:t>Programmation asynchrone</a:t>
            </a:r>
          </a:p>
          <a:p>
            <a:pPr lvl="1"/>
            <a:r>
              <a:rPr lang="fr-FR" dirty="0"/>
              <a:t>Propagation des changements</a:t>
            </a:r>
          </a:p>
          <a:p>
            <a:endParaRPr lang="fr-FR" dirty="0"/>
          </a:p>
          <a:p>
            <a:r>
              <a:rPr lang="fr-FR" dirty="0" err="1">
                <a:latin typeface="Courier New" panose="02070309020205020404" pitchFamily="49" charset="0"/>
                <a:cs typeface="Courier New" panose="02070309020205020404" pitchFamily="49" charset="0"/>
              </a:rPr>
              <a:t>EventEmitter</a:t>
            </a:r>
            <a:r>
              <a:rPr lang="fr-FR" dirty="0"/>
              <a:t> : l’observable</a:t>
            </a:r>
          </a:p>
          <a:p>
            <a:endParaRPr lang="fr-FR" dirty="0"/>
          </a:p>
          <a:p>
            <a:r>
              <a:rPr lang="fr-FR" dirty="0" err="1">
                <a:latin typeface="Courier New" panose="02070309020205020404" pitchFamily="49" charset="0"/>
                <a:cs typeface="Courier New" panose="02070309020205020404" pitchFamily="49" charset="0"/>
              </a:rPr>
              <a:t>Subscription</a:t>
            </a:r>
            <a:r>
              <a:rPr lang="fr-FR" dirty="0"/>
              <a:t> : l’observateur</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Tree>
    <p:extLst>
      <p:ext uri="{BB962C8B-B14F-4D97-AF65-F5344CB8AC3E}">
        <p14:creationId xmlns:p14="http://schemas.microsoft.com/office/powerpoint/2010/main" val="510923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Mise en œuvre </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6" name="Rectangle 2">
            <a:extLst>
              <a:ext uri="{FF2B5EF4-FFF2-40B4-BE49-F238E27FC236}">
                <a16:creationId xmlns:a16="http://schemas.microsoft.com/office/drawing/2014/main" id="{5E6F9325-4A85-47CC-A221-52B83C521BF4}"/>
              </a:ext>
            </a:extLst>
          </p:cNvPr>
          <p:cNvSpPr>
            <a:spLocks noChangeArrowheads="1"/>
          </p:cNvSpPr>
          <p:nvPr/>
        </p:nvSpPr>
        <p:spPr bwMode="auto">
          <a:xfrm>
            <a:off x="290200" y="1634061"/>
            <a:ext cx="6381875" cy="230832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export class </a:t>
            </a:r>
            <a:r>
              <a:rPr kumimoji="0" lang="fr-FR" altLang="fr-F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MonObservableService</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private</a:t>
            </a:r>
            <a:r>
              <a:rPr kumimoji="0" lang="fr-FR" altLang="fr-FR"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datas</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string</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fr-FR" altLang="fr-FR" sz="1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'info1'</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'info2'</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public </a:t>
            </a:r>
            <a:r>
              <a:rPr kumimoji="0" lang="fr-FR" altLang="fr-FR" sz="12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dataEmetteur</a:t>
            </a:r>
            <a:r>
              <a:rPr kumimoji="0" lang="fr-FR" altLang="fr-FR" sz="1200" b="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EventEmitter</a:t>
            </a:r>
            <a:r>
              <a:rPr kumimoji="0" lang="fr-FR" altLang="fr-FR" sz="1200" b="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&lt;</a:t>
            </a:r>
            <a:r>
              <a:rPr kumimoji="0" lang="fr-FR" altLang="fr-FR" sz="1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string</a:t>
            </a:r>
            <a:r>
              <a:rPr kumimoji="0" lang="fr-FR" altLang="fr-FR" sz="1200" b="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[]&gt; = </a:t>
            </a:r>
            <a:r>
              <a:rPr kumimoji="0" lang="fr-FR" altLang="fr-FR" sz="1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new </a:t>
            </a:r>
            <a:r>
              <a:rPr kumimoji="0" lang="fr-FR" altLang="fr-FR" sz="1200" b="0"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EventEmitter</a:t>
            </a:r>
            <a:r>
              <a:rPr kumimoji="0" lang="fr-FR" altLang="fr-FR" sz="1200" b="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constructor</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a:t>
            </a:r>
            <a:r>
              <a:rPr kumimoji="0" lang="fr-FR" altLang="fr-FR" sz="1000" b="0" i="0" u="none" strike="noStrike" cap="none" normalizeH="0" baseline="0" dirty="0">
                <a:ln>
                  <a:noFill/>
                </a:ln>
                <a:solidFill>
                  <a:srgbClr val="7A7A43"/>
                </a:solidFill>
                <a:effectLst/>
                <a:latin typeface="Courier New" panose="02070309020205020404" pitchFamily="49" charset="0"/>
                <a:cs typeface="Courier New" panose="02070309020205020404" pitchFamily="49" charset="0"/>
              </a:rPr>
              <a:t>notifier</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void</a:t>
            </a:r>
            <a:r>
              <a:rPr kumimoji="0" lang="fr-FR" altLang="fr-FR"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this</a:t>
            </a:r>
            <a:r>
              <a:rPr kumimoji="0" lang="fr-FR" altLang="fr-FR" sz="1200"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a:t>
            </a:r>
            <a:r>
              <a:rPr kumimoji="0" lang="fr-FR" altLang="fr-FR" sz="12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dataEmetteur</a:t>
            </a:r>
            <a:r>
              <a:rPr kumimoji="0" lang="fr-FR" altLang="fr-FR" sz="1200"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.emit</a:t>
            </a:r>
            <a:r>
              <a:rPr kumimoji="0" lang="fr-FR" altLang="fr-FR" sz="120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r>
              <a:rPr kumimoji="0" lang="fr-FR" altLang="fr-FR" sz="12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this</a:t>
            </a:r>
            <a:r>
              <a:rPr kumimoji="0" lang="fr-FR" altLang="fr-FR" sz="1200"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a:t>
            </a:r>
            <a:r>
              <a:rPr kumimoji="0" lang="fr-FR" altLang="fr-FR" sz="12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datas</a:t>
            </a:r>
            <a:r>
              <a:rPr kumimoji="0" lang="fr-FR" altLang="fr-FR" sz="1200"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.slice</a:t>
            </a:r>
            <a:r>
              <a:rPr kumimoji="0" lang="fr-FR" altLang="fr-FR" sz="120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a:ln>
                  <a:noFill/>
                </a:ln>
                <a:solidFill>
                  <a:srgbClr val="7A7A43"/>
                </a:solidFill>
                <a:effectLst/>
                <a:latin typeface="Courier New" panose="02070309020205020404" pitchFamily="49" charset="0"/>
                <a:cs typeface="Courier New" panose="02070309020205020404" pitchFamily="49" charset="0"/>
              </a:rPr>
              <a:t>ajouter</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(valeur: </a:t>
            </a:r>
            <a:r>
              <a:rPr kumimoji="0" lang="fr-FR" altLang="fr-FR"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string</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fr-FR" altLang="fr-F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0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datas</a:t>
            </a:r>
            <a:r>
              <a:rPr kumimoji="0" lang="fr-FR" altLang="fr-F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push</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(valeur);</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fr-FR" altLang="fr-F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notifier</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FA6DE489-F8A5-4EF2-BC9B-C13D0B424313}"/>
              </a:ext>
            </a:extLst>
          </p:cNvPr>
          <p:cNvSpPr>
            <a:spLocks noChangeArrowheads="1"/>
          </p:cNvSpPr>
          <p:nvPr/>
        </p:nvSpPr>
        <p:spPr bwMode="auto">
          <a:xfrm>
            <a:off x="3916382" y="3961169"/>
            <a:ext cx="8116324" cy="2154436"/>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export class </a:t>
            </a:r>
            <a:r>
              <a:rPr kumimoji="0" lang="fr-FR" altLang="fr-F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MonObservateurComponent</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implements</a:t>
            </a:r>
            <a:r>
              <a:rPr kumimoji="0" lang="fr-FR" altLang="fr-FR"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OnInit</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OnDestroy</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tableau</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string</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constructor</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0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private</a:t>
            </a:r>
            <a:r>
              <a:rPr kumimoji="0" lang="fr-FR" altLang="fr-FR"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0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reglesMetierService</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ReglesMetierService</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ngOnInit</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void</a:t>
            </a:r>
            <a:r>
              <a:rPr kumimoji="0" lang="fr-FR" altLang="fr-FR"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this</a:t>
            </a:r>
            <a:r>
              <a:rPr kumimoji="0" lang="fr-FR" altLang="fr-FR" sz="1200" b="0"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a:t>
            </a:r>
            <a:r>
              <a:rPr kumimoji="0" lang="fr-FR" altLang="fr-FR" sz="12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reglesMetierService</a:t>
            </a:r>
            <a:r>
              <a:rPr kumimoji="0" lang="fr-FR" altLang="fr-FR" sz="1200" b="0"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a:t>
            </a:r>
            <a:r>
              <a:rPr kumimoji="0" lang="fr-FR" altLang="fr-FR" sz="12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dataEmetteur</a:t>
            </a:r>
            <a:r>
              <a:rPr kumimoji="0" lang="fr-FR" altLang="fr-FR" sz="1200" b="0"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.subscribe</a:t>
            </a:r>
            <a:r>
              <a:rPr kumimoji="0" lang="fr-FR" altLang="fr-FR" sz="1200" b="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((infos) =&gt; </a:t>
            </a:r>
            <a:r>
              <a:rPr kumimoji="0" lang="fr-FR" altLang="fr-FR" sz="12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this</a:t>
            </a:r>
            <a:r>
              <a:rPr kumimoji="0" lang="fr-FR" altLang="fr-FR" sz="1200" b="0"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a:t>
            </a:r>
            <a:r>
              <a:rPr kumimoji="0" lang="fr-FR" altLang="fr-FR" sz="12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tableau</a:t>
            </a:r>
            <a:r>
              <a:rPr kumimoji="0" lang="fr-FR" altLang="fr-FR" sz="1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 infos);</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ngOnDestroy</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0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void</a:t>
            </a:r>
            <a:r>
              <a:rPr kumimoji="0" lang="fr-FR" altLang="fr-FR"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this</a:t>
            </a:r>
            <a:r>
              <a:rPr kumimoji="0" lang="fr-FR" altLang="fr-FR" sz="1200" b="0"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a:t>
            </a:r>
            <a:r>
              <a:rPr kumimoji="0" lang="fr-FR" altLang="fr-FR" sz="12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reglesMetierService</a:t>
            </a:r>
            <a:r>
              <a:rPr kumimoji="0" lang="fr-FR" altLang="fr-FR" sz="1200" b="0"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a:t>
            </a:r>
            <a:r>
              <a:rPr kumimoji="0" lang="fr-FR" altLang="fr-FR" sz="12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dataEmetteur</a:t>
            </a:r>
            <a:r>
              <a:rPr kumimoji="0" lang="fr-FR" altLang="fr-FR" sz="1200" b="0"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.unsubscribe</a:t>
            </a:r>
            <a:r>
              <a:rPr kumimoji="0" lang="fr-FR" altLang="fr-FR" sz="1200" b="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sp>
        <p:nvSpPr>
          <p:cNvPr id="8" name="Éclair 7">
            <a:extLst>
              <a:ext uri="{FF2B5EF4-FFF2-40B4-BE49-F238E27FC236}">
                <a16:creationId xmlns:a16="http://schemas.microsoft.com/office/drawing/2014/main" id="{E10D82ED-6E6A-4458-A7E8-08957BCA3180}"/>
              </a:ext>
            </a:extLst>
          </p:cNvPr>
          <p:cNvSpPr/>
          <p:nvPr/>
        </p:nvSpPr>
        <p:spPr>
          <a:xfrm>
            <a:off x="4597051" y="2483681"/>
            <a:ext cx="462116" cy="432699"/>
          </a:xfrm>
          <a:prstGeom prst="lightningBol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 en arc 8">
            <a:extLst>
              <a:ext uri="{FF2B5EF4-FFF2-40B4-BE49-F238E27FC236}">
                <a16:creationId xmlns:a16="http://schemas.microsoft.com/office/drawing/2014/main" id="{C4B69D20-831B-428C-86FB-8FED097C284F}"/>
              </a:ext>
            </a:extLst>
          </p:cNvPr>
          <p:cNvCxnSpPr>
            <a:cxnSpLocks/>
          </p:cNvCxnSpPr>
          <p:nvPr/>
        </p:nvCxnSpPr>
        <p:spPr>
          <a:xfrm rot="10800000">
            <a:off x="4819790" y="2676924"/>
            <a:ext cx="3445906" cy="2432911"/>
          </a:xfrm>
          <a:prstGeom prst="curvedConnector3">
            <a:avLst>
              <a:gd name="adj1" fmla="val -3348"/>
            </a:avLst>
          </a:prstGeom>
          <a:ln w="25400">
            <a:solidFill>
              <a:schemeClr val="bg1">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4DACA507-2730-4DCA-A233-274838B93581}"/>
              </a:ext>
            </a:extLst>
          </p:cNvPr>
          <p:cNvSpPr txBox="1"/>
          <p:nvPr/>
        </p:nvSpPr>
        <p:spPr>
          <a:xfrm>
            <a:off x="1799701" y="1299215"/>
            <a:ext cx="1681436" cy="441434"/>
          </a:xfrm>
          <a:prstGeom prst="rect">
            <a:avLst/>
          </a:prstGeom>
        </p:spPr>
        <p:txBody>
          <a:bodyPr vert="horz" wrap="none" lIns="91440" tIns="45720" rIns="91440" bIns="45720" rtlCol="0" anchor="b">
            <a:normAutofit lnSpcReduction="10000"/>
          </a:bodyPr>
          <a:lstStyle/>
          <a:p>
            <a:r>
              <a:rPr lang="fr-FR" sz="2400" dirty="0">
                <a:solidFill>
                  <a:srgbClr val="C00000"/>
                </a:solidFill>
                <a:latin typeface="Segoe UI" panose="020B0502040204020203" pitchFamily="34" charset="0"/>
                <a:cs typeface="Segoe UI" panose="020B0502040204020203" pitchFamily="34" charset="0"/>
              </a:rPr>
              <a:t>Observable</a:t>
            </a:r>
          </a:p>
        </p:txBody>
      </p:sp>
      <p:sp>
        <p:nvSpPr>
          <p:cNvPr id="21" name="ZoneTexte 20">
            <a:extLst>
              <a:ext uri="{FF2B5EF4-FFF2-40B4-BE49-F238E27FC236}">
                <a16:creationId xmlns:a16="http://schemas.microsoft.com/office/drawing/2014/main" id="{4AC42297-FA1B-47DB-8B86-5DDB63173FC0}"/>
              </a:ext>
            </a:extLst>
          </p:cNvPr>
          <p:cNvSpPr txBox="1"/>
          <p:nvPr/>
        </p:nvSpPr>
        <p:spPr>
          <a:xfrm>
            <a:off x="6096000" y="3604265"/>
            <a:ext cx="1681436" cy="441434"/>
          </a:xfrm>
          <a:prstGeom prst="rect">
            <a:avLst/>
          </a:prstGeom>
        </p:spPr>
        <p:txBody>
          <a:bodyPr vert="horz" wrap="none" lIns="91440" tIns="45720" rIns="91440" bIns="45720" rtlCol="0" anchor="b">
            <a:normAutofit lnSpcReduction="10000"/>
          </a:bodyPr>
          <a:lstStyle/>
          <a:p>
            <a:r>
              <a:rPr lang="fr-FR" sz="2400" dirty="0">
                <a:solidFill>
                  <a:srgbClr val="C00000"/>
                </a:solidFill>
                <a:latin typeface="Segoe UI" panose="020B0502040204020203" pitchFamily="34" charset="0"/>
                <a:cs typeface="Segoe UI" panose="020B0502040204020203" pitchFamily="34" charset="0"/>
              </a:rPr>
              <a:t>Observateur</a:t>
            </a:r>
          </a:p>
        </p:txBody>
      </p:sp>
    </p:spTree>
    <p:extLst>
      <p:ext uri="{BB962C8B-B14F-4D97-AF65-F5344CB8AC3E}">
        <p14:creationId xmlns:p14="http://schemas.microsoft.com/office/powerpoint/2010/main" val="80069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18" grpId="0"/>
      <p:bldP spid="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Tree>
    <p:extLst>
      <p:ext uri="{BB962C8B-B14F-4D97-AF65-F5344CB8AC3E}">
        <p14:creationId xmlns:p14="http://schemas.microsoft.com/office/powerpoint/2010/main" val="304098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contenu 2">
            <a:extLst>
              <a:ext uri="{FF2B5EF4-FFF2-40B4-BE49-F238E27FC236}">
                <a16:creationId xmlns:a16="http://schemas.microsoft.com/office/drawing/2014/main" id="{0DDFB891-FD9E-496D-947A-DDA846C41FC8}"/>
              </a:ext>
            </a:extLst>
          </p:cNvPr>
          <p:cNvSpPr>
            <a:spLocks noGrp="1"/>
          </p:cNvSpPr>
          <p:nvPr>
            <p:ph idx="1"/>
          </p:nvPr>
        </p:nvSpPr>
        <p:spPr>
          <a:xfrm>
            <a:off x="1179118" y="1825625"/>
            <a:ext cx="10718843" cy="3729355"/>
          </a:xfrm>
        </p:spPr>
        <p:txBody>
          <a:bodyPr/>
          <a:lstStyle/>
          <a:p>
            <a:pPr marL="457200" indent="-457200">
              <a:buFont typeface="+mj-lt"/>
              <a:buAutoNum type="arabicPeriod"/>
            </a:pPr>
            <a:r>
              <a:rPr lang="fr-FR" dirty="0"/>
              <a:t>Créer un formulaire classique</a:t>
            </a:r>
            <a:endParaRPr lang="fr-FR" b="1" dirty="0"/>
          </a:p>
        </p:txBody>
      </p:sp>
      <p:sp>
        <p:nvSpPr>
          <p:cNvPr id="2" name="Titre 1"/>
          <p:cNvSpPr>
            <a:spLocks noGrp="1"/>
          </p:cNvSpPr>
          <p:nvPr>
            <p:ph type="title"/>
          </p:nvPr>
        </p:nvSpPr>
        <p:spPr>
          <a:xfrm>
            <a:off x="339365" y="645936"/>
            <a:ext cx="11558596" cy="609398"/>
          </a:xfrm>
        </p:spPr>
        <p:txBody>
          <a:bodyPr wrap="square">
            <a:normAutofit/>
          </a:bodyPr>
          <a:lstStyle/>
          <a:p>
            <a:r>
              <a:rPr lang="fr-FR" dirty="0"/>
              <a:t>Formulaire côté </a:t>
            </a:r>
            <a:r>
              <a:rPr lang="fr-FR" dirty="0" err="1"/>
              <a:t>template</a:t>
            </a:r>
            <a:endParaRPr lang="fr-FR" dirty="0"/>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8" name="Rectangle 1">
            <a:extLst>
              <a:ext uri="{FF2B5EF4-FFF2-40B4-BE49-F238E27FC236}">
                <a16:creationId xmlns:a16="http://schemas.microsoft.com/office/drawing/2014/main" id="{C9A03AD0-4ECA-409F-81CC-4D9EDF9D0307}"/>
              </a:ext>
            </a:extLst>
          </p:cNvPr>
          <p:cNvSpPr>
            <a:spLocks noChangeArrowheads="1"/>
          </p:cNvSpPr>
          <p:nvPr/>
        </p:nvSpPr>
        <p:spPr bwMode="auto">
          <a:xfrm>
            <a:off x="3247829" y="2261771"/>
            <a:ext cx="5739072" cy="3293209"/>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form</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div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form</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-group"</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label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"center-block"</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&gt;Nom:&lt;/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label</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input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form</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-control"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type=</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text</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div</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div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alert</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fr-FR" altLang="fr-FR" sz="16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alert</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-danger"</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Le nom est obligatoire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div</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button</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type=</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submit</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b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btn-success</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Enregistrer</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button</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form</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fr-FR" altLang="fr-FR" sz="16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4333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Formulaire côté </a:t>
            </a:r>
            <a:r>
              <a:rPr lang="fr-FR" dirty="0" err="1"/>
              <a:t>template</a:t>
            </a:r>
            <a:endParaRPr lang="fr-FR" dirty="0"/>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5" name="Espace réservé du contenu 2">
            <a:extLst>
              <a:ext uri="{FF2B5EF4-FFF2-40B4-BE49-F238E27FC236}">
                <a16:creationId xmlns:a16="http://schemas.microsoft.com/office/drawing/2014/main" id="{988FEE14-34B7-494C-A0A2-F220717AB8C1}"/>
              </a:ext>
            </a:extLst>
          </p:cNvPr>
          <p:cNvSpPr>
            <a:spLocks noGrp="1"/>
          </p:cNvSpPr>
          <p:nvPr>
            <p:ph idx="1"/>
          </p:nvPr>
        </p:nvSpPr>
        <p:spPr>
          <a:xfrm>
            <a:off x="1179118" y="1825625"/>
            <a:ext cx="10718843" cy="3729355"/>
          </a:xfrm>
        </p:spPr>
        <p:txBody>
          <a:bodyPr/>
          <a:lstStyle/>
          <a:p>
            <a:pPr marL="457200" indent="-457200">
              <a:buFont typeface="+mj-lt"/>
              <a:buAutoNum type="arabicPeriod" startAt="2"/>
            </a:pPr>
            <a:r>
              <a:rPr lang="fr-FR" dirty="0"/>
              <a:t>Nommer le formulaire</a:t>
            </a:r>
            <a:endParaRPr lang="fr-FR" b="1" dirty="0"/>
          </a:p>
        </p:txBody>
      </p:sp>
      <p:sp>
        <p:nvSpPr>
          <p:cNvPr id="7" name="Rectangle 1">
            <a:extLst>
              <a:ext uri="{FF2B5EF4-FFF2-40B4-BE49-F238E27FC236}">
                <a16:creationId xmlns:a16="http://schemas.microsoft.com/office/drawing/2014/main" id="{86F98EE8-69A4-4448-8D9F-14B6993C26CF}"/>
              </a:ext>
            </a:extLst>
          </p:cNvPr>
          <p:cNvSpPr>
            <a:spLocks noChangeArrowheads="1"/>
          </p:cNvSpPr>
          <p:nvPr/>
        </p:nvSpPr>
        <p:spPr bwMode="auto">
          <a:xfrm>
            <a:off x="3247829" y="2261771"/>
            <a:ext cx="5739072" cy="3293209"/>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form</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lang="fr-FR" altLang="fr-FR" sz="1600" b="1" dirty="0">
                <a:solidFill>
                  <a:srgbClr val="C00000"/>
                </a:solidFill>
                <a:latin typeface="Courier New" panose="02070309020205020404" pitchFamily="49" charset="0"/>
                <a:cs typeface="Courier New" panose="02070309020205020404" pitchFamily="49" charset="0"/>
              </a:rPr>
              <a:t>[</a:t>
            </a:r>
            <a:r>
              <a:rPr lang="fr-FR" altLang="fr-FR" sz="1600" b="1" dirty="0" err="1">
                <a:solidFill>
                  <a:srgbClr val="C00000"/>
                </a:solidFill>
                <a:latin typeface="Courier New" panose="02070309020205020404" pitchFamily="49" charset="0"/>
                <a:cs typeface="Courier New" panose="02070309020205020404" pitchFamily="49" charset="0"/>
              </a:rPr>
              <a:t>formGroup</a:t>
            </a:r>
            <a:r>
              <a:rPr lang="fr-FR" altLang="fr-FR" sz="1600" b="1" dirty="0">
                <a:solidFill>
                  <a:srgbClr val="C00000"/>
                </a:solidFill>
                <a:latin typeface="Courier New" panose="02070309020205020404" pitchFamily="49" charset="0"/>
                <a:cs typeface="Courier New" panose="02070309020205020404" pitchFamily="49" charset="0"/>
              </a:rPr>
              <a:t>]="</a:t>
            </a:r>
            <a:r>
              <a:rPr lang="fr-FR" altLang="fr-FR" sz="1600" b="1" dirty="0" err="1">
                <a:solidFill>
                  <a:srgbClr val="C00000"/>
                </a:solidFill>
                <a:latin typeface="Courier New" panose="02070309020205020404" pitchFamily="49" charset="0"/>
                <a:cs typeface="Courier New" panose="02070309020205020404" pitchFamily="49" charset="0"/>
              </a:rPr>
              <a:t>angularForm</a:t>
            </a:r>
            <a:r>
              <a:rPr lang="fr-FR" altLang="fr-FR" sz="1600" b="1" dirty="0">
                <a:solidFill>
                  <a:srgbClr val="C00000"/>
                </a:solidFill>
                <a:latin typeface="Courier New" panose="02070309020205020404" pitchFamily="49" charset="0"/>
                <a:cs typeface="Courier New" panose="02070309020205020404" pitchFamily="49" charset="0"/>
              </a:rPr>
              <a:t>"</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div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form</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-group"</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label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"center-block"</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&gt;Nom:&lt;/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label</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input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form</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-control"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type=</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text</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div</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div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alert</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fr-FR" altLang="fr-FR" sz="16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alert</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-danger"</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Le nom est obligatoire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div</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button</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type=</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submit</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b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btn-success</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Enregistrer</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button</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form</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fr-FR" altLang="fr-FR" sz="16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5325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Formulaire côté </a:t>
            </a:r>
            <a:r>
              <a:rPr lang="fr-FR" dirty="0" err="1"/>
              <a:t>template</a:t>
            </a:r>
            <a:endParaRPr lang="fr-FR" dirty="0"/>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5" name="Espace réservé du contenu 2">
            <a:extLst>
              <a:ext uri="{FF2B5EF4-FFF2-40B4-BE49-F238E27FC236}">
                <a16:creationId xmlns:a16="http://schemas.microsoft.com/office/drawing/2014/main" id="{988FEE14-34B7-494C-A0A2-F220717AB8C1}"/>
              </a:ext>
            </a:extLst>
          </p:cNvPr>
          <p:cNvSpPr>
            <a:spLocks noGrp="1"/>
          </p:cNvSpPr>
          <p:nvPr>
            <p:ph idx="1"/>
          </p:nvPr>
        </p:nvSpPr>
        <p:spPr>
          <a:xfrm>
            <a:off x="1179118" y="1825625"/>
            <a:ext cx="10718843" cy="3729355"/>
          </a:xfrm>
        </p:spPr>
        <p:txBody>
          <a:bodyPr/>
          <a:lstStyle/>
          <a:p>
            <a:pPr marL="457200" indent="-457200">
              <a:buFont typeface="+mj-lt"/>
              <a:buAutoNum type="arabicPeriod" startAt="3"/>
            </a:pPr>
            <a:r>
              <a:rPr lang="fr-FR" dirty="0"/>
              <a:t>Nommer les zones de saisie</a:t>
            </a:r>
            <a:endParaRPr lang="fr-FR" b="1" dirty="0"/>
          </a:p>
        </p:txBody>
      </p:sp>
      <p:sp>
        <p:nvSpPr>
          <p:cNvPr id="7" name="Rectangle 1">
            <a:extLst>
              <a:ext uri="{FF2B5EF4-FFF2-40B4-BE49-F238E27FC236}">
                <a16:creationId xmlns:a16="http://schemas.microsoft.com/office/drawing/2014/main" id="{86F98EE8-69A4-4448-8D9F-14B6993C26CF}"/>
              </a:ext>
            </a:extLst>
          </p:cNvPr>
          <p:cNvSpPr>
            <a:spLocks noChangeArrowheads="1"/>
          </p:cNvSpPr>
          <p:nvPr/>
        </p:nvSpPr>
        <p:spPr bwMode="auto">
          <a:xfrm>
            <a:off x="3247829" y="2272725"/>
            <a:ext cx="5615640" cy="3785652"/>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form</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lang="fr-FR" altLang="fr-FR" sz="1600" dirty="0">
                <a:solidFill>
                  <a:srgbClr val="0000FF"/>
                </a:solidFill>
                <a:latin typeface="Courier New" panose="02070309020205020404" pitchFamily="49" charset="0"/>
                <a:cs typeface="Courier New" panose="02070309020205020404" pitchFamily="49" charset="0"/>
              </a:rPr>
              <a:t>[</a:t>
            </a:r>
            <a:r>
              <a:rPr lang="fr-FR" altLang="fr-FR" sz="1600" dirty="0" err="1">
                <a:solidFill>
                  <a:srgbClr val="0000FF"/>
                </a:solidFill>
                <a:latin typeface="Courier New" panose="02070309020205020404" pitchFamily="49" charset="0"/>
                <a:cs typeface="Courier New" panose="02070309020205020404" pitchFamily="49" charset="0"/>
              </a:rPr>
              <a:t>formGroup</a:t>
            </a:r>
            <a:r>
              <a:rPr lang="fr-FR" altLang="fr-FR" sz="1600" dirty="0">
                <a:solidFill>
                  <a:srgbClr val="0000FF"/>
                </a:solidFill>
                <a:latin typeface="Courier New" panose="02070309020205020404" pitchFamily="49" charset="0"/>
                <a:cs typeface="Courier New" panose="02070309020205020404" pitchFamily="49" charset="0"/>
              </a:rPr>
              <a:t>]=</a:t>
            </a:r>
            <a:r>
              <a:rPr lang="fr-FR" altLang="fr-FR" sz="1600" dirty="0">
                <a:solidFill>
                  <a:srgbClr val="008000"/>
                </a:solidFill>
                <a:latin typeface="Courier New" panose="02070309020205020404" pitchFamily="49" charset="0"/>
                <a:cs typeface="Courier New" panose="02070309020205020404" pitchFamily="49" charset="0"/>
              </a:rPr>
              <a:t>"</a:t>
            </a:r>
            <a:r>
              <a:rPr lang="fr-FR" altLang="fr-FR" sz="1600" dirty="0" err="1">
                <a:solidFill>
                  <a:srgbClr val="008000"/>
                </a:solidFill>
                <a:latin typeface="Courier New" panose="02070309020205020404" pitchFamily="49" charset="0"/>
                <a:cs typeface="Courier New" panose="02070309020205020404" pitchFamily="49" charset="0"/>
              </a:rPr>
              <a:t>angularForm</a:t>
            </a:r>
            <a:r>
              <a:rPr lang="fr-FR" altLang="fr-FR" sz="1600" dirty="0">
                <a:solidFill>
                  <a:srgbClr val="008000"/>
                </a:solidFill>
                <a:latin typeface="Courier New" panose="02070309020205020404" pitchFamily="49" charset="0"/>
                <a:cs typeface="Courier New" panose="02070309020205020404" pitchFamily="49" charset="0"/>
              </a:rPr>
              <a:t>"</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div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form</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-group"</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label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"center-block"</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&gt;Nom:&lt;/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label</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input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form</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-control" </a:t>
            </a:r>
          </a:p>
          <a:p>
            <a:pPr lvl="0" eaLnBrk="0" fontAlgn="base" hangingPunct="0">
              <a:spcBef>
                <a:spcPct val="0"/>
              </a:spcBef>
              <a:spcAft>
                <a:spcPct val="0"/>
              </a:spcAft>
            </a:pPr>
            <a:r>
              <a:rPr lang="fr-FR" altLang="fr-FR" sz="1600" dirty="0">
                <a:solidFill>
                  <a:srgbClr val="008000"/>
                </a:solidFill>
                <a:latin typeface="Courier New" panose="02070309020205020404" pitchFamily="49" charset="0"/>
                <a:cs typeface="Courier New" panose="02070309020205020404" pitchFamily="49" charset="0"/>
              </a:rPr>
              <a:t>           </a:t>
            </a:r>
            <a:r>
              <a:rPr lang="fr-FR" altLang="fr-FR" sz="1600" b="1" dirty="0" err="1">
                <a:solidFill>
                  <a:srgbClr val="C00000"/>
                </a:solidFill>
                <a:latin typeface="Courier New" panose="02070309020205020404" pitchFamily="49" charset="0"/>
                <a:cs typeface="Courier New" panose="02070309020205020404" pitchFamily="49" charset="0"/>
              </a:rPr>
              <a:t>formControlName</a:t>
            </a:r>
            <a:r>
              <a:rPr lang="fr-FR" altLang="fr-FR" sz="1600" b="1" dirty="0">
                <a:solidFill>
                  <a:srgbClr val="C00000"/>
                </a:solidFill>
                <a:latin typeface="Courier New" panose="02070309020205020404" pitchFamily="49" charset="0"/>
                <a:cs typeface="Courier New" panose="02070309020205020404" pitchFamily="49" charset="0"/>
              </a:rPr>
              <a:t>="nom"</a:t>
            </a:r>
            <a:endPar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fr-FR" altLang="fr-FR" sz="1600" dirty="0">
                <a:solidFill>
                  <a:srgbClr val="008000"/>
                </a:solidFill>
                <a:latin typeface="Courier New" panose="02070309020205020404" pitchFamily="49" charset="0"/>
                <a:cs typeface="Courier New" panose="02070309020205020404" pitchFamily="49" charset="0"/>
              </a:rPr>
              <a:t>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type=</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text</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div</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div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alert</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fr-FR" altLang="fr-FR" sz="16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alert</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-danger"</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Le nom est obligatoire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div</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button</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type=</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submit</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b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btn-success</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Enregistrer</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button</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form</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fr-FR" altLang="fr-FR" sz="16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6912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Formulaire côté </a:t>
            </a:r>
            <a:r>
              <a:rPr lang="fr-FR" dirty="0" err="1"/>
              <a:t>template</a:t>
            </a:r>
            <a:endParaRPr lang="fr-FR" dirty="0"/>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5" name="Espace réservé du contenu 2">
            <a:extLst>
              <a:ext uri="{FF2B5EF4-FFF2-40B4-BE49-F238E27FC236}">
                <a16:creationId xmlns:a16="http://schemas.microsoft.com/office/drawing/2014/main" id="{988FEE14-34B7-494C-A0A2-F220717AB8C1}"/>
              </a:ext>
            </a:extLst>
          </p:cNvPr>
          <p:cNvSpPr>
            <a:spLocks noGrp="1"/>
          </p:cNvSpPr>
          <p:nvPr>
            <p:ph idx="1"/>
          </p:nvPr>
        </p:nvSpPr>
        <p:spPr>
          <a:xfrm>
            <a:off x="1179118" y="1825625"/>
            <a:ext cx="10718843" cy="3729355"/>
          </a:xfrm>
        </p:spPr>
        <p:txBody>
          <a:bodyPr/>
          <a:lstStyle/>
          <a:p>
            <a:pPr marL="457200" indent="-457200">
              <a:buFont typeface="+mj-lt"/>
              <a:buAutoNum type="arabicPeriod" startAt="4"/>
            </a:pPr>
            <a:r>
              <a:rPr lang="fr-FR" dirty="0"/>
              <a:t>Adapter l’affichage</a:t>
            </a:r>
            <a:endParaRPr lang="fr-FR" b="1" dirty="0"/>
          </a:p>
        </p:txBody>
      </p:sp>
      <p:sp>
        <p:nvSpPr>
          <p:cNvPr id="7" name="Rectangle 1">
            <a:extLst>
              <a:ext uri="{FF2B5EF4-FFF2-40B4-BE49-F238E27FC236}">
                <a16:creationId xmlns:a16="http://schemas.microsoft.com/office/drawing/2014/main" id="{86F98EE8-69A4-4448-8D9F-14B6993C26CF}"/>
              </a:ext>
            </a:extLst>
          </p:cNvPr>
          <p:cNvSpPr>
            <a:spLocks noChangeArrowheads="1"/>
          </p:cNvSpPr>
          <p:nvPr/>
        </p:nvSpPr>
        <p:spPr bwMode="auto">
          <a:xfrm>
            <a:off x="3247829" y="2149615"/>
            <a:ext cx="8084264" cy="4031873"/>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form</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lang="fr-FR" altLang="fr-FR" sz="1600" dirty="0">
                <a:solidFill>
                  <a:srgbClr val="0000FF"/>
                </a:solidFill>
                <a:latin typeface="Courier New" panose="02070309020205020404" pitchFamily="49" charset="0"/>
                <a:cs typeface="Courier New" panose="02070309020205020404" pitchFamily="49" charset="0"/>
              </a:rPr>
              <a:t>[</a:t>
            </a:r>
            <a:r>
              <a:rPr lang="fr-FR" altLang="fr-FR" sz="1600" dirty="0" err="1">
                <a:solidFill>
                  <a:srgbClr val="0000FF"/>
                </a:solidFill>
                <a:latin typeface="Courier New" panose="02070309020205020404" pitchFamily="49" charset="0"/>
                <a:cs typeface="Courier New" panose="02070309020205020404" pitchFamily="49" charset="0"/>
              </a:rPr>
              <a:t>formGroup</a:t>
            </a:r>
            <a:r>
              <a:rPr lang="fr-FR" altLang="fr-FR" sz="1600" dirty="0">
                <a:solidFill>
                  <a:srgbClr val="0000FF"/>
                </a:solidFill>
                <a:latin typeface="Courier New" panose="02070309020205020404" pitchFamily="49" charset="0"/>
                <a:cs typeface="Courier New" panose="02070309020205020404" pitchFamily="49" charset="0"/>
              </a:rPr>
              <a:t>]=</a:t>
            </a:r>
            <a:r>
              <a:rPr lang="fr-FR" altLang="fr-FR" sz="1600" dirty="0">
                <a:solidFill>
                  <a:srgbClr val="008000"/>
                </a:solidFill>
                <a:latin typeface="Courier New" panose="02070309020205020404" pitchFamily="49" charset="0"/>
                <a:cs typeface="Courier New" panose="02070309020205020404" pitchFamily="49" charset="0"/>
              </a:rPr>
              <a:t>"</a:t>
            </a:r>
            <a:r>
              <a:rPr lang="fr-FR" altLang="fr-FR" sz="1600" dirty="0" err="1">
                <a:solidFill>
                  <a:srgbClr val="008000"/>
                </a:solidFill>
                <a:latin typeface="Courier New" panose="02070309020205020404" pitchFamily="49" charset="0"/>
                <a:cs typeface="Courier New" panose="02070309020205020404" pitchFamily="49" charset="0"/>
              </a:rPr>
              <a:t>angularForm</a:t>
            </a:r>
            <a:r>
              <a:rPr lang="fr-FR" altLang="fr-FR" sz="1600" dirty="0">
                <a:solidFill>
                  <a:srgbClr val="008000"/>
                </a:solidFill>
                <a:latin typeface="Courier New" panose="02070309020205020404" pitchFamily="49" charset="0"/>
                <a:cs typeface="Courier New" panose="02070309020205020404" pitchFamily="49" charset="0"/>
              </a:rPr>
              <a:t>"</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div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form</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-group"</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label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"center-block"</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&gt;Nom:&lt;/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label</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input </a:t>
            </a:r>
            <a:r>
              <a:rPr lang="fr-FR" altLang="fr-FR" sz="1600" b="1" dirty="0">
                <a:solidFill>
                  <a:srgbClr val="C00000"/>
                </a:solidFill>
                <a:latin typeface="Courier New" panose="02070309020205020404" pitchFamily="49" charset="0"/>
                <a:cs typeface="Courier New" panose="02070309020205020404" pitchFamily="49" charset="0"/>
              </a:rPr>
              <a:t>[</a:t>
            </a:r>
            <a:r>
              <a:rPr lang="fr-FR" altLang="fr-FR" sz="1600" b="1" dirty="0" err="1">
                <a:solidFill>
                  <a:srgbClr val="C00000"/>
                </a:solidFill>
                <a:latin typeface="Courier New" panose="02070309020205020404" pitchFamily="49" charset="0"/>
                <a:cs typeface="Courier New" panose="02070309020205020404" pitchFamily="49" charset="0"/>
              </a:rPr>
              <a:t>ngClass</a:t>
            </a:r>
            <a:r>
              <a:rPr lang="fr-FR" altLang="fr-FR" sz="1600" b="1" dirty="0">
                <a:solidFill>
                  <a:srgbClr val="C00000"/>
                </a:solidFill>
                <a:latin typeface="Courier New" panose="02070309020205020404" pitchFamily="49" charset="0"/>
                <a:cs typeface="Courier New" panose="02070309020205020404" pitchFamily="49" charset="0"/>
              </a:rPr>
              <a:t>]="{'</a:t>
            </a:r>
            <a:r>
              <a:rPr lang="fr-FR" altLang="fr-FR" sz="1600" b="1" dirty="0" err="1">
                <a:solidFill>
                  <a:srgbClr val="C00000"/>
                </a:solidFill>
                <a:latin typeface="Courier New" panose="02070309020205020404" pitchFamily="49" charset="0"/>
                <a:cs typeface="Courier New" panose="02070309020205020404" pitchFamily="49" charset="0"/>
              </a:rPr>
              <a:t>form</a:t>
            </a:r>
            <a:r>
              <a:rPr lang="fr-FR" altLang="fr-FR" sz="1600" b="1" dirty="0">
                <a:solidFill>
                  <a:srgbClr val="C00000"/>
                </a:solidFill>
                <a:latin typeface="Courier New" panose="02070309020205020404" pitchFamily="49" charset="0"/>
                <a:cs typeface="Courier New" panose="02070309020205020404" pitchFamily="49" charset="0"/>
              </a:rPr>
              <a:t>-control': </a:t>
            </a:r>
            <a:r>
              <a:rPr lang="fr-FR" altLang="fr-FR" sz="1600" b="1" dirty="0" err="1">
                <a:solidFill>
                  <a:srgbClr val="C00000"/>
                </a:solidFill>
                <a:latin typeface="Courier New" panose="02070309020205020404" pitchFamily="49" charset="0"/>
                <a:cs typeface="Courier New" panose="02070309020205020404" pitchFamily="49" charset="0"/>
              </a:rPr>
              <a:t>true</a:t>
            </a:r>
            <a:r>
              <a:rPr lang="fr-FR" altLang="fr-FR" sz="1600" b="1" dirty="0">
                <a:solidFill>
                  <a:srgbClr val="C00000"/>
                </a:solidFill>
                <a:latin typeface="Courier New" panose="02070309020205020404" pitchFamily="49" charset="0"/>
                <a:cs typeface="Courier New" panose="02070309020205020404" pitchFamily="49" charset="0"/>
              </a:rPr>
              <a:t>, </a:t>
            </a:r>
          </a:p>
          <a:p>
            <a:pPr lvl="0" eaLnBrk="0" fontAlgn="base" hangingPunct="0">
              <a:spcBef>
                <a:spcPct val="0"/>
              </a:spcBef>
              <a:spcAft>
                <a:spcPct val="0"/>
              </a:spcAft>
            </a:pPr>
            <a:r>
              <a:rPr lang="fr-FR" altLang="fr-FR" sz="1600" b="1" dirty="0">
                <a:solidFill>
                  <a:srgbClr val="C00000"/>
                </a:solidFill>
                <a:latin typeface="Courier New" panose="02070309020205020404" pitchFamily="49" charset="0"/>
                <a:cs typeface="Courier New" panose="02070309020205020404" pitchFamily="49" charset="0"/>
              </a:rPr>
              <a:t>			 '</a:t>
            </a:r>
            <a:r>
              <a:rPr lang="fr-FR" altLang="fr-FR" sz="1600" b="1" dirty="0" err="1">
                <a:solidFill>
                  <a:srgbClr val="C00000"/>
                </a:solidFill>
                <a:latin typeface="Courier New" panose="02070309020205020404" pitchFamily="49" charset="0"/>
                <a:cs typeface="Courier New" panose="02070309020205020404" pitchFamily="49" charset="0"/>
              </a:rPr>
              <a:t>is-invalid</a:t>
            </a:r>
            <a:r>
              <a:rPr lang="fr-FR" altLang="fr-FR" sz="1600" b="1" dirty="0">
                <a:solidFill>
                  <a:srgbClr val="C00000"/>
                </a:solidFill>
                <a:latin typeface="Courier New" panose="02070309020205020404" pitchFamily="49" charset="0"/>
                <a:cs typeface="Courier New" panose="02070309020205020404" pitchFamily="49" charset="0"/>
              </a:rPr>
              <a:t>': </a:t>
            </a:r>
            <a:r>
              <a:rPr lang="fr-FR" altLang="fr-FR" sz="1600" b="1" dirty="0" err="1">
                <a:solidFill>
                  <a:srgbClr val="C00000"/>
                </a:solidFill>
                <a:latin typeface="Courier New" panose="02070309020205020404" pitchFamily="49" charset="0"/>
                <a:cs typeface="Courier New" panose="02070309020205020404" pitchFamily="49" charset="0"/>
              </a:rPr>
              <a:t>nomInvalide</a:t>
            </a:r>
            <a:r>
              <a:rPr lang="fr-FR" altLang="fr-FR" sz="1600" b="1" dirty="0">
                <a:solidFill>
                  <a:srgbClr val="C00000"/>
                </a:solidFill>
                <a:latin typeface="Courier New" panose="02070309020205020404" pitchFamily="49" charset="0"/>
                <a:cs typeface="Courier New" panose="02070309020205020404" pitchFamily="49" charset="0"/>
              </a:rPr>
              <a:t>()}"</a:t>
            </a:r>
            <a:r>
              <a:rPr lang="fr-FR" altLang="fr-FR" sz="1600" dirty="0">
                <a:solidFill>
                  <a:srgbClr val="008000"/>
                </a:solidFill>
                <a:latin typeface="Courier New" panose="02070309020205020404" pitchFamily="49" charset="0"/>
                <a:cs typeface="Courier New" panose="02070309020205020404" pitchFamily="49" charset="0"/>
              </a:rPr>
              <a:t> </a:t>
            </a:r>
            <a:endPar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fr-FR" altLang="fr-FR" sz="1600" dirty="0">
                <a:solidFill>
                  <a:srgbClr val="008000"/>
                </a:solidFill>
                <a:latin typeface="Courier New" panose="02070309020205020404" pitchFamily="49" charset="0"/>
                <a:cs typeface="Courier New" panose="02070309020205020404" pitchFamily="49" charset="0"/>
              </a:rPr>
              <a:t>           </a:t>
            </a:r>
            <a:r>
              <a:rPr lang="fr-FR" altLang="fr-FR" sz="1600" dirty="0" err="1">
                <a:solidFill>
                  <a:srgbClr val="0000FF"/>
                </a:solidFill>
                <a:latin typeface="Courier New" panose="02070309020205020404" pitchFamily="49" charset="0"/>
                <a:cs typeface="Courier New" panose="02070309020205020404" pitchFamily="49" charset="0"/>
              </a:rPr>
              <a:t>formControlName</a:t>
            </a:r>
            <a:r>
              <a:rPr lang="fr-FR" altLang="fr-FR" sz="1600" dirty="0">
                <a:solidFill>
                  <a:srgbClr val="0000FF"/>
                </a:solidFill>
                <a:latin typeface="Courier New" panose="02070309020205020404" pitchFamily="49" charset="0"/>
                <a:cs typeface="Courier New" panose="02070309020205020404" pitchFamily="49" charset="0"/>
              </a:rPr>
              <a:t>=</a:t>
            </a:r>
            <a:r>
              <a:rPr lang="fr-FR" altLang="fr-FR" sz="1600" dirty="0">
                <a:solidFill>
                  <a:srgbClr val="008000"/>
                </a:solidFill>
                <a:latin typeface="Courier New" panose="02070309020205020404" pitchFamily="49" charset="0"/>
                <a:cs typeface="Courier New" panose="02070309020205020404" pitchFamily="49" charset="0"/>
              </a:rPr>
              <a:t>"nom"</a:t>
            </a:r>
          </a:p>
          <a:p>
            <a:pPr lvl="0" eaLnBrk="0" fontAlgn="base" hangingPunct="0">
              <a:spcBef>
                <a:spcPct val="0"/>
              </a:spcBef>
              <a:spcAft>
                <a:spcPct val="0"/>
              </a:spcAft>
            </a:pPr>
            <a:r>
              <a:rPr lang="fr-FR" altLang="fr-FR" sz="1600" dirty="0">
                <a:solidFill>
                  <a:srgbClr val="008000"/>
                </a:solidFill>
                <a:latin typeface="Courier New" panose="02070309020205020404" pitchFamily="49" charset="0"/>
                <a:cs typeface="Courier New" panose="02070309020205020404" pitchFamily="49" charset="0"/>
              </a:rPr>
              <a:t>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type=</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text</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div</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div </a:t>
            </a:r>
            <a:r>
              <a:rPr lang="fr-FR" altLang="fr-FR" sz="1400" b="1" dirty="0">
                <a:solidFill>
                  <a:srgbClr val="C00000"/>
                </a:solidFill>
                <a:latin typeface="Courier New" panose="02070309020205020404" pitchFamily="49" charset="0"/>
                <a:cs typeface="Courier New" panose="02070309020205020404" pitchFamily="49" charset="0"/>
              </a:rPr>
              <a:t>*</a:t>
            </a:r>
            <a:r>
              <a:rPr lang="fr-FR" altLang="fr-FR" sz="1400" b="1" dirty="0" err="1">
                <a:solidFill>
                  <a:srgbClr val="C00000"/>
                </a:solidFill>
                <a:latin typeface="Courier New" panose="02070309020205020404" pitchFamily="49" charset="0"/>
                <a:cs typeface="Courier New" panose="02070309020205020404" pitchFamily="49" charset="0"/>
              </a:rPr>
              <a:t>ngIf</a:t>
            </a:r>
            <a:r>
              <a:rPr lang="fr-FR" altLang="fr-FR" sz="1400" b="1" dirty="0">
                <a:solidFill>
                  <a:srgbClr val="C00000"/>
                </a:solidFill>
                <a:latin typeface="Courier New" panose="02070309020205020404" pitchFamily="49" charset="0"/>
                <a:cs typeface="Courier New" panose="02070309020205020404" pitchFamily="49" charset="0"/>
              </a:rPr>
              <a:t>="</a:t>
            </a:r>
            <a:r>
              <a:rPr lang="fr-FR" altLang="fr-FR" sz="1600" b="1" dirty="0" err="1">
                <a:solidFill>
                  <a:srgbClr val="C00000"/>
                </a:solidFill>
                <a:latin typeface="Courier New" panose="02070309020205020404" pitchFamily="49" charset="0"/>
                <a:cs typeface="Courier New" panose="02070309020205020404" pitchFamily="49" charset="0"/>
              </a:rPr>
              <a:t>nomInvalide</a:t>
            </a:r>
            <a:r>
              <a:rPr lang="fr-FR" altLang="fr-FR" sz="1600" b="1" dirty="0">
                <a:solidFill>
                  <a:srgbClr val="C00000"/>
                </a:solidFill>
                <a:latin typeface="Courier New" panose="02070309020205020404" pitchFamily="49" charset="0"/>
                <a:cs typeface="Courier New" panose="02070309020205020404" pitchFamily="49" charset="0"/>
              </a:rPr>
              <a:t>()</a:t>
            </a:r>
            <a:r>
              <a:rPr lang="fr-FR" altLang="fr-FR" sz="1400" b="1" dirty="0">
                <a:solidFill>
                  <a:srgbClr val="C00000"/>
                </a:solidFill>
                <a:latin typeface="Courier New" panose="02070309020205020404" pitchFamily="49" charset="0"/>
                <a:cs typeface="Courier New" panose="02070309020205020404" pitchFamily="49" charset="0"/>
              </a:rPr>
              <a:t>"</a:t>
            </a:r>
            <a:r>
              <a:rPr lang="fr-FR" altLang="fr-FR" sz="1400" b="1" dirty="0">
                <a:solidFill>
                  <a:srgbClr val="008000"/>
                </a:solidFill>
                <a:latin typeface="Courier New" panose="02070309020205020404" pitchFamily="49" charset="0"/>
                <a:cs typeface="Courier New" panose="02070309020205020404" pitchFamily="49" charset="0"/>
              </a:rPr>
              <a:t>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alert</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fr-FR" altLang="fr-FR" sz="16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alert</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-danger"</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Le nom est obligatoire</a:t>
            </a:r>
          </a:p>
          <a:p>
            <a:pPr lvl="0" eaLnBrk="0" fontAlgn="base" hangingPunct="0">
              <a:spcBef>
                <a:spcPct val="0"/>
              </a:spcBef>
              <a:spcAft>
                <a:spcPct val="0"/>
              </a:spcAft>
            </a:pP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div</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button</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type=</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submit</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b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class=</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btn-success</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lang="fr-FR" altLang="fr-FR" sz="1600" b="1" dirty="0">
                <a:solidFill>
                  <a:srgbClr val="C00000"/>
                </a:solidFill>
                <a:latin typeface="Courier New" panose="02070309020205020404" pitchFamily="49" charset="0"/>
                <a:cs typeface="Courier New" panose="02070309020205020404" pitchFamily="49" charset="0"/>
              </a:rPr>
              <a:t>[</a:t>
            </a:r>
            <a:r>
              <a:rPr lang="fr-FR" altLang="fr-FR" sz="1600" b="1" dirty="0" err="1">
                <a:solidFill>
                  <a:srgbClr val="C00000"/>
                </a:solidFill>
                <a:latin typeface="Courier New" panose="02070309020205020404" pitchFamily="49" charset="0"/>
                <a:cs typeface="Courier New" panose="02070309020205020404" pitchFamily="49" charset="0"/>
              </a:rPr>
              <a:t>disabled</a:t>
            </a:r>
            <a:r>
              <a:rPr lang="fr-FR" altLang="fr-FR" sz="1600" b="1" dirty="0">
                <a:solidFill>
                  <a:srgbClr val="C00000"/>
                </a:solidFill>
                <a:latin typeface="Courier New" panose="02070309020205020404" pitchFamily="49" charset="0"/>
                <a:cs typeface="Courier New" panose="02070309020205020404" pitchFamily="49" charset="0"/>
              </a:rPr>
              <a:t>]="</a:t>
            </a:r>
            <a:r>
              <a:rPr lang="fr-FR" altLang="fr-FR" sz="1600" b="1" dirty="0" err="1">
                <a:solidFill>
                  <a:srgbClr val="C00000"/>
                </a:solidFill>
                <a:latin typeface="Courier New" panose="02070309020205020404" pitchFamily="49" charset="0"/>
                <a:cs typeface="Courier New" panose="02070309020205020404" pitchFamily="49" charset="0"/>
              </a:rPr>
              <a:t>problemeValidation</a:t>
            </a:r>
            <a:r>
              <a:rPr lang="fr-FR" altLang="fr-FR" sz="1600" b="1" dirty="0">
                <a:solidFill>
                  <a:srgbClr val="C00000"/>
                </a:solidFill>
                <a:latin typeface="Courier New" panose="02070309020205020404" pitchFamily="49" charset="0"/>
                <a:cs typeface="Courier New" panose="02070309020205020404" pitchFamily="49" charset="0"/>
              </a:rPr>
              <a:t>()"</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Enregistrer</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button</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form</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fr-FR" altLang="fr-FR" sz="16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396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56F13C20-1796-419F-B16B-49F3C4DBD29A}"/>
              </a:ext>
            </a:extLst>
          </p:cNvPr>
          <p:cNvSpPr>
            <a:spLocks noGrp="1"/>
          </p:cNvSpPr>
          <p:nvPr>
            <p:ph idx="1"/>
          </p:nvPr>
        </p:nvSpPr>
        <p:spPr>
          <a:xfrm>
            <a:off x="1179118" y="1825625"/>
            <a:ext cx="10718843" cy="3729355"/>
          </a:xfrm>
        </p:spPr>
        <p:txBody>
          <a:bodyPr/>
          <a:lstStyle/>
          <a:p>
            <a:pPr marL="457200" indent="-457200">
              <a:buFont typeface="+mj-lt"/>
              <a:buAutoNum type="arabicPeriod" startAt="5"/>
            </a:pPr>
            <a:r>
              <a:rPr lang="fr-FR" dirty="0"/>
              <a:t>Écrire le comportement</a:t>
            </a:r>
          </a:p>
        </p:txBody>
      </p:sp>
      <p:sp>
        <p:nvSpPr>
          <p:cNvPr id="2" name="Titre 1"/>
          <p:cNvSpPr>
            <a:spLocks noGrp="1"/>
          </p:cNvSpPr>
          <p:nvPr>
            <p:ph type="title"/>
          </p:nvPr>
        </p:nvSpPr>
        <p:spPr>
          <a:xfrm>
            <a:off x="339365" y="636411"/>
            <a:ext cx="11558596" cy="609398"/>
          </a:xfrm>
        </p:spPr>
        <p:txBody>
          <a:bodyPr wrap="square">
            <a:normAutofit/>
          </a:bodyPr>
          <a:lstStyle/>
          <a:p>
            <a:r>
              <a:rPr lang="fr-FR" dirty="0"/>
              <a:t>Formulaire côté composant</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8" name="Rectangle 1">
            <a:extLst>
              <a:ext uri="{FF2B5EF4-FFF2-40B4-BE49-F238E27FC236}">
                <a16:creationId xmlns:a16="http://schemas.microsoft.com/office/drawing/2014/main" id="{A91E41E5-5164-49AE-8E57-8064EB416FCB}"/>
              </a:ext>
            </a:extLst>
          </p:cNvPr>
          <p:cNvSpPr>
            <a:spLocks noChangeArrowheads="1"/>
          </p:cNvSpPr>
          <p:nvPr/>
        </p:nvSpPr>
        <p:spPr bwMode="auto">
          <a:xfrm>
            <a:off x="3509334" y="2169178"/>
            <a:ext cx="6811480" cy="4093428"/>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a:t>
            </a:r>
            <a:r>
              <a:rPr kumimoji="0" lang="fr-FR" altLang="fr-FR"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4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FormBuilder</a:t>
            </a:r>
            <a:r>
              <a:rPr kumimoji="0" lang="fr-FR" altLang="fr-FR" sz="14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 </a:t>
            </a:r>
            <a:r>
              <a:rPr kumimoji="0" lang="fr-FR" altLang="fr-FR" sz="14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FormGroup</a:t>
            </a:r>
            <a:r>
              <a:rPr kumimoji="0" lang="fr-FR" altLang="fr-FR" sz="14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 </a:t>
            </a:r>
            <a:r>
              <a:rPr kumimoji="0" lang="fr-FR" altLang="fr-FR" sz="14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Validators</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from</a:t>
            </a:r>
            <a:r>
              <a:rPr kumimoji="0" lang="fr-FR" altLang="fr-FR" sz="12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2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2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angular</a:t>
            </a:r>
            <a:r>
              <a:rPr kumimoji="0" lang="fr-FR" altLang="fr-FR" sz="12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2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forms</a:t>
            </a:r>
            <a:r>
              <a:rPr kumimoji="0" lang="fr-FR" altLang="fr-FR" sz="12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@Component</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lang="fr-FR" altLang="fr-FR" sz="1200" dirty="0">
                <a:solidFill>
                  <a:srgbClr val="000000"/>
                </a:solidFill>
                <a:latin typeface="Courier New" panose="02070309020205020404" pitchFamily="49" charset="0"/>
                <a:cs typeface="Courier New" panose="02070309020205020404" pitchFamily="49" charset="0"/>
              </a:rPr>
              <a:t>...</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export class </a:t>
            </a:r>
            <a:r>
              <a:rPr kumimoji="0" lang="fr-FR" altLang="fr-FR"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FormulaireComponent</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4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angularForm</a:t>
            </a:r>
            <a:r>
              <a:rPr kumimoji="0" lang="fr-FR" altLang="fr-FR" sz="14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 </a:t>
            </a:r>
            <a:r>
              <a:rPr kumimoji="0" lang="fr-FR" altLang="fr-FR" sz="14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FormGroup</a:t>
            </a:r>
            <a:r>
              <a:rPr kumimoji="0" lang="fr-FR" altLang="fr-FR" sz="14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endPar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constructor</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4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private</a:t>
            </a:r>
            <a:r>
              <a:rPr kumimoji="0" lang="fr-FR" altLang="fr-FR" sz="14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 </a:t>
            </a:r>
            <a:r>
              <a:rPr kumimoji="0" lang="fr-FR" altLang="fr-FR" sz="14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formBuilder</a:t>
            </a:r>
            <a:r>
              <a:rPr kumimoji="0" lang="fr-FR" altLang="fr-FR" sz="14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 </a:t>
            </a:r>
            <a:r>
              <a:rPr kumimoji="0" lang="fr-FR" altLang="fr-FR" sz="14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FormBuilder</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fr-FR" altLang="fr-FR"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2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creerFormulaire</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private</a:t>
            </a:r>
            <a:r>
              <a:rPr kumimoji="0" lang="fr-FR" altLang="fr-FR" sz="12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20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creerFormulaire</a:t>
            </a: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fr-FR" altLang="fr-FR" sz="120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200"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angularForm</a:t>
            </a:r>
            <a:r>
              <a:rPr kumimoji="0" lang="fr-FR" altLang="fr-FR" sz="120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 </a:t>
            </a: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fr-FR" altLang="fr-FR" sz="120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200"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formBuilder</a:t>
            </a:r>
            <a:r>
              <a:rPr kumimoji="0" lang="fr-FR" altLang="fr-FR" sz="120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20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group</a:t>
            </a: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nom</a:t>
            </a: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4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Validators.</a:t>
            </a:r>
            <a:r>
              <a:rPr kumimoji="0" lang="fr-FR" altLang="fr-FR" sz="1400" b="1" i="1"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required</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000000"/>
                </a:solidFill>
                <a:latin typeface="Courier New" panose="02070309020205020404" pitchFamily="49" charset="0"/>
                <a:cs typeface="Courier New" panose="02070309020205020404" pitchFamily="49" charset="0"/>
              </a:rPr>
              <a:t>  </a:t>
            </a:r>
            <a:r>
              <a:rPr kumimoji="0" lang="fr-FR" altLang="fr-FR" sz="120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a:t>
            </a:r>
            <a:r>
              <a:rPr kumimoji="0" lang="fr-FR" altLang="fr-FR" sz="120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nomInvalide</a:t>
            </a:r>
            <a:r>
              <a:rPr kumimoji="0" lang="fr-FR" altLang="fr-FR" sz="12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boolean</a:t>
            </a:r>
            <a:r>
              <a:rPr kumimoji="0" lang="fr-FR" altLang="fr-FR" sz="120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2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2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fr-FR" altLang="fr-FR" sz="120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fr-FR" altLang="fr-FR" sz="120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20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angularForm</a:t>
            </a:r>
            <a:r>
              <a:rPr kumimoji="0" lang="fr-FR" altLang="fr-FR" sz="120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20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controls</a:t>
            </a:r>
            <a:r>
              <a:rPr kumimoji="0" lang="fr-FR" altLang="fr-FR" sz="120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.nom.</a:t>
            </a:r>
            <a:r>
              <a:rPr kumimoji="0" lang="fr-FR" altLang="fr-FR" sz="120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invalid</a:t>
            </a:r>
            <a:r>
              <a:rPr kumimoji="0" lang="fr-FR" altLang="fr-FR" sz="120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 </a:t>
            </a:r>
            <a:r>
              <a:rPr kumimoji="0" lang="fr-FR" altLang="fr-FR" sz="12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&amp;&amp;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000000"/>
                </a:solidFill>
                <a:latin typeface="Courier New" panose="02070309020205020404" pitchFamily="49" charset="0"/>
                <a:cs typeface="Courier New" panose="02070309020205020404" pitchFamily="49" charset="0"/>
              </a:rPr>
              <a:t>           </a:t>
            </a:r>
            <a:r>
              <a:rPr kumimoji="0" lang="fr-FR" altLang="fr-FR" sz="12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20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fr-FR" altLang="fr-FR" sz="120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20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angularForm</a:t>
            </a:r>
            <a:r>
              <a:rPr kumimoji="0" lang="fr-FR" altLang="fr-FR" sz="120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20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controls</a:t>
            </a:r>
            <a:r>
              <a:rPr kumimoji="0" lang="fr-FR" altLang="fr-FR" sz="120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.nom.</a:t>
            </a:r>
            <a:r>
              <a:rPr kumimoji="0" lang="fr-FR" altLang="fr-FR" sz="120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dirty</a:t>
            </a:r>
            <a:r>
              <a:rPr kumimoji="0" lang="fr-FR" altLang="fr-FR" sz="120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 </a:t>
            </a:r>
            <a:r>
              <a:rPr kumimoji="0" lang="fr-FR" altLang="fr-FR" sz="12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000000"/>
                </a:solidFill>
                <a:latin typeface="Courier New" panose="02070309020205020404" pitchFamily="49" charset="0"/>
                <a:cs typeface="Courier New" panose="02070309020205020404" pitchFamily="49" charset="0"/>
              </a:rPr>
              <a:t>            </a:t>
            </a:r>
            <a:r>
              <a:rPr kumimoji="0" lang="fr-FR" altLang="fr-FR" sz="120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fr-FR" altLang="fr-FR" sz="120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20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angularForm</a:t>
            </a:r>
            <a:r>
              <a:rPr kumimoji="0" lang="fr-FR" altLang="fr-FR" sz="120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20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controls</a:t>
            </a:r>
            <a:r>
              <a:rPr kumimoji="0" lang="fr-FR" altLang="fr-FR" sz="120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.nom.</a:t>
            </a:r>
            <a:r>
              <a:rPr kumimoji="0" lang="fr-FR" altLang="fr-FR" sz="120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touched</a:t>
            </a:r>
            <a:r>
              <a:rPr kumimoji="0" lang="fr-FR" altLang="fr-FR" sz="12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2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a:t>
            </a:r>
            <a:r>
              <a:rPr kumimoji="0" lang="fr-FR" altLang="fr-FR" sz="120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problemeValidation</a:t>
            </a:r>
            <a:r>
              <a:rPr kumimoji="0" lang="fr-FR" altLang="fr-FR" sz="12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boolean</a:t>
            </a:r>
            <a:r>
              <a:rPr kumimoji="0" lang="fr-FR" altLang="fr-FR" sz="120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2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2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fr-FR" altLang="fr-FR" sz="120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fr-FR" altLang="fr-FR" sz="120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20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angularForm</a:t>
            </a:r>
            <a:r>
              <a:rPr kumimoji="0" lang="fr-FR" altLang="fr-FR" sz="120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20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pristine</a:t>
            </a:r>
            <a:r>
              <a:rPr kumimoji="0" lang="fr-FR" altLang="fr-FR" sz="120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 </a:t>
            </a:r>
            <a:r>
              <a:rPr kumimoji="0" lang="fr-FR" altLang="fr-FR" sz="12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fr-FR" altLang="fr-FR" sz="120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20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angularForm</a:t>
            </a:r>
            <a:r>
              <a:rPr kumimoji="0" lang="fr-FR" altLang="fr-FR" sz="120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20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invalid</a:t>
            </a:r>
            <a:r>
              <a:rPr kumimoji="0" lang="fr-FR" altLang="fr-FR" sz="12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2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8921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Installation d’</a:t>
            </a:r>
            <a:r>
              <a:rPr lang="fr-FR" dirty="0" err="1"/>
              <a:t>Angular</a:t>
            </a:r>
            <a:r>
              <a:rPr lang="fr-FR" dirty="0"/>
              <a:t> CLI</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pic>
        <p:nvPicPr>
          <p:cNvPr id="8" name="Image 7">
            <a:extLst>
              <a:ext uri="{FF2B5EF4-FFF2-40B4-BE49-F238E27FC236}">
                <a16:creationId xmlns:a16="http://schemas.microsoft.com/office/drawing/2014/main" id="{48ED3FFC-A63E-4B99-BA4F-2AB3156865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0269" y="1722714"/>
            <a:ext cx="2774192" cy="1079334"/>
          </a:xfrm>
          <a:prstGeom prst="rect">
            <a:avLst/>
          </a:prstGeom>
        </p:spPr>
      </p:pic>
      <p:pic>
        <p:nvPicPr>
          <p:cNvPr id="10" name="Image 9">
            <a:extLst>
              <a:ext uri="{FF2B5EF4-FFF2-40B4-BE49-F238E27FC236}">
                <a16:creationId xmlns:a16="http://schemas.microsoft.com/office/drawing/2014/main" id="{00EF0974-0479-4269-91BB-DD4D2BC24504}"/>
              </a:ext>
            </a:extLst>
          </p:cNvPr>
          <p:cNvPicPr>
            <a:picLocks noChangeAspect="1"/>
          </p:cNvPicPr>
          <p:nvPr/>
        </p:nvPicPr>
        <p:blipFill>
          <a:blip r:embed="rId4"/>
          <a:stretch>
            <a:fillRect/>
          </a:stretch>
        </p:blipFill>
        <p:spPr>
          <a:xfrm>
            <a:off x="1712052" y="3429000"/>
            <a:ext cx="8810625" cy="647700"/>
          </a:xfrm>
          <a:prstGeom prst="rect">
            <a:avLst/>
          </a:prstGeom>
        </p:spPr>
      </p:pic>
      <p:sp>
        <p:nvSpPr>
          <p:cNvPr id="13" name="ZoneTexte 12">
            <a:extLst>
              <a:ext uri="{FF2B5EF4-FFF2-40B4-BE49-F238E27FC236}">
                <a16:creationId xmlns:a16="http://schemas.microsoft.com/office/drawing/2014/main" id="{00676BB0-F323-4CD8-ABBA-D95C518696F7}"/>
              </a:ext>
            </a:extLst>
          </p:cNvPr>
          <p:cNvSpPr txBox="1"/>
          <p:nvPr/>
        </p:nvSpPr>
        <p:spPr>
          <a:xfrm>
            <a:off x="4772039" y="4764522"/>
            <a:ext cx="2690649" cy="441434"/>
          </a:xfrm>
          <a:prstGeom prst="rect">
            <a:avLst/>
          </a:prstGeom>
        </p:spPr>
        <p:txBody>
          <a:bodyPr vert="horz" wrap="none" lIns="91440" tIns="45720" rIns="91440" bIns="45720" rtlCol="0" anchor="b">
            <a:normAutofit lnSpcReduction="10000"/>
          </a:bodyPr>
          <a:lstStyle/>
          <a:p>
            <a:r>
              <a:rPr lang="fr-FR" sz="2400" dirty="0">
                <a:solidFill>
                  <a:srgbClr val="343642"/>
                </a:solidFill>
                <a:latin typeface="Segoe UI" panose="020B0502040204020203" pitchFamily="34" charset="0"/>
                <a:cs typeface="Segoe UI" panose="020B0502040204020203" pitchFamily="34" charset="0"/>
              </a:rPr>
              <a:t>Installation globale</a:t>
            </a:r>
          </a:p>
        </p:txBody>
      </p:sp>
      <p:cxnSp>
        <p:nvCxnSpPr>
          <p:cNvPr id="15" name="Connecteur droit avec flèche 14">
            <a:extLst>
              <a:ext uri="{FF2B5EF4-FFF2-40B4-BE49-F238E27FC236}">
                <a16:creationId xmlns:a16="http://schemas.microsoft.com/office/drawing/2014/main" id="{92B4684C-248F-4E20-B408-98F11FB39D1E}"/>
              </a:ext>
            </a:extLst>
          </p:cNvPr>
          <p:cNvCxnSpPr>
            <a:stCxn id="13" idx="0"/>
            <a:endCxn id="10" idx="2"/>
          </p:cNvCxnSpPr>
          <p:nvPr/>
        </p:nvCxnSpPr>
        <p:spPr>
          <a:xfrm flipV="1">
            <a:off x="6117364" y="4076700"/>
            <a:ext cx="1" cy="687822"/>
          </a:xfrm>
          <a:prstGeom prst="straightConnector1">
            <a:avLst/>
          </a:prstGeom>
          <a:ln w="25400">
            <a:solidFill>
              <a:schemeClr val="bg1">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87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Tree>
    <p:extLst>
      <p:ext uri="{BB962C8B-B14F-4D97-AF65-F5344CB8AC3E}">
        <p14:creationId xmlns:p14="http://schemas.microsoft.com/office/powerpoint/2010/main" val="7381284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Tree>
    <p:extLst>
      <p:ext uri="{BB962C8B-B14F-4D97-AF65-F5344CB8AC3E}">
        <p14:creationId xmlns:p14="http://schemas.microsoft.com/office/powerpoint/2010/main" val="15893769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Navigation / Routage</a:t>
            </a:r>
          </a:p>
        </p:txBody>
      </p:sp>
      <p:sp>
        <p:nvSpPr>
          <p:cNvPr id="3" name="Espace réservé du contenu 2"/>
          <p:cNvSpPr>
            <a:spLocks noGrp="1"/>
          </p:cNvSpPr>
          <p:nvPr>
            <p:ph idx="1"/>
          </p:nvPr>
        </p:nvSpPr>
        <p:spPr/>
        <p:txBody>
          <a:bodyPr>
            <a:normAutofit/>
          </a:bodyPr>
          <a:lstStyle/>
          <a:p>
            <a:r>
              <a:rPr lang="fr-FR" dirty="0"/>
              <a:t>Single Page Application</a:t>
            </a:r>
          </a:p>
          <a:p>
            <a:r>
              <a:rPr lang="fr-FR" dirty="0"/>
              <a:t>Plusieurs vues</a:t>
            </a:r>
          </a:p>
          <a:p>
            <a:endParaRPr lang="fr-FR" dirty="0"/>
          </a:p>
          <a:p>
            <a:endParaRPr lang="fr-FR" dirty="0"/>
          </a:p>
          <a:p>
            <a:endParaRPr lang="fr-FR" dirty="0"/>
          </a:p>
          <a:p>
            <a:endParaRPr lang="fr-FR" dirty="0"/>
          </a:p>
          <a:p>
            <a:endParaRPr lang="fr-FR" dirty="0"/>
          </a:p>
          <a:p>
            <a:endParaRPr lang="fr-FR" dirty="0"/>
          </a:p>
          <a:p>
            <a:pPr marL="0" indent="0">
              <a:buNone/>
            </a:pPr>
            <a:endParaRPr lang="fr-FR" dirty="0"/>
          </a:p>
          <a:p>
            <a:endParaRPr lang="fr-FR" dirty="0"/>
          </a:p>
          <a:p>
            <a:endParaRPr lang="fr-FR" dirty="0"/>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8" name="Rectangle 7">
            <a:extLst>
              <a:ext uri="{FF2B5EF4-FFF2-40B4-BE49-F238E27FC236}">
                <a16:creationId xmlns:a16="http://schemas.microsoft.com/office/drawing/2014/main" id="{AF00E9AC-5F37-41B7-B586-EA614650ABF0}"/>
              </a:ext>
            </a:extLst>
          </p:cNvPr>
          <p:cNvSpPr/>
          <p:nvPr/>
        </p:nvSpPr>
        <p:spPr>
          <a:xfrm>
            <a:off x="1792278" y="2718242"/>
            <a:ext cx="3564835" cy="609398"/>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C00000"/>
                </a:solidFill>
                <a:latin typeface="Segoe UI" panose="020B0502040204020203" pitchFamily="34" charset="0"/>
                <a:cs typeface="Segoe UI" panose="020B0502040204020203" pitchFamily="34" charset="0"/>
              </a:rPr>
              <a:t>En-tête</a:t>
            </a:r>
          </a:p>
        </p:txBody>
      </p:sp>
      <p:sp>
        <p:nvSpPr>
          <p:cNvPr id="9" name="Rectangle 8">
            <a:extLst>
              <a:ext uri="{FF2B5EF4-FFF2-40B4-BE49-F238E27FC236}">
                <a16:creationId xmlns:a16="http://schemas.microsoft.com/office/drawing/2014/main" id="{91B3F2F1-0242-4244-966F-5B8E96E16AAD}"/>
              </a:ext>
            </a:extLst>
          </p:cNvPr>
          <p:cNvSpPr/>
          <p:nvPr/>
        </p:nvSpPr>
        <p:spPr>
          <a:xfrm>
            <a:off x="1792278" y="3360920"/>
            <a:ext cx="940905" cy="169560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8BC80"/>
                </a:solidFill>
                <a:latin typeface="Segoe UI" panose="020B0502040204020203" pitchFamily="34" charset="0"/>
                <a:cs typeface="Segoe UI" panose="020B0502040204020203" pitchFamily="34" charset="0"/>
              </a:rPr>
              <a:t>Menu</a:t>
            </a:r>
          </a:p>
        </p:txBody>
      </p:sp>
      <p:sp>
        <p:nvSpPr>
          <p:cNvPr id="10" name="Rectangle 9">
            <a:extLst>
              <a:ext uri="{FF2B5EF4-FFF2-40B4-BE49-F238E27FC236}">
                <a16:creationId xmlns:a16="http://schemas.microsoft.com/office/drawing/2014/main" id="{F921E72C-104B-4BF0-B147-090D18D768C8}"/>
              </a:ext>
            </a:extLst>
          </p:cNvPr>
          <p:cNvSpPr/>
          <p:nvPr/>
        </p:nvSpPr>
        <p:spPr>
          <a:xfrm>
            <a:off x="2766315" y="3360772"/>
            <a:ext cx="2590798" cy="169648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070C0"/>
                </a:solidFill>
                <a:latin typeface="Segoe UI" panose="020B0502040204020203" pitchFamily="34" charset="0"/>
                <a:cs typeface="Segoe UI" panose="020B0502040204020203" pitchFamily="34" charset="0"/>
              </a:rPr>
              <a:t>Contenu A</a:t>
            </a:r>
          </a:p>
        </p:txBody>
      </p:sp>
      <p:sp>
        <p:nvSpPr>
          <p:cNvPr id="12" name="Rectangle 11">
            <a:extLst>
              <a:ext uri="{FF2B5EF4-FFF2-40B4-BE49-F238E27FC236}">
                <a16:creationId xmlns:a16="http://schemas.microsoft.com/office/drawing/2014/main" id="{DBD626F2-9EE3-41BD-A1B3-E0FA0096DFE0}"/>
              </a:ext>
            </a:extLst>
          </p:cNvPr>
          <p:cNvSpPr/>
          <p:nvPr/>
        </p:nvSpPr>
        <p:spPr>
          <a:xfrm>
            <a:off x="7021503" y="2718242"/>
            <a:ext cx="3564835" cy="609398"/>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C00000"/>
                </a:solidFill>
                <a:latin typeface="Segoe UI" panose="020B0502040204020203" pitchFamily="34" charset="0"/>
                <a:cs typeface="Segoe UI" panose="020B0502040204020203" pitchFamily="34" charset="0"/>
              </a:rPr>
              <a:t>En-tête</a:t>
            </a:r>
          </a:p>
        </p:txBody>
      </p:sp>
      <p:sp>
        <p:nvSpPr>
          <p:cNvPr id="13" name="Rectangle 12">
            <a:extLst>
              <a:ext uri="{FF2B5EF4-FFF2-40B4-BE49-F238E27FC236}">
                <a16:creationId xmlns:a16="http://schemas.microsoft.com/office/drawing/2014/main" id="{BE23D47B-083E-4F8D-9BBC-6C2C95D3BE06}"/>
              </a:ext>
            </a:extLst>
          </p:cNvPr>
          <p:cNvSpPr/>
          <p:nvPr/>
        </p:nvSpPr>
        <p:spPr>
          <a:xfrm>
            <a:off x="7021503" y="3360920"/>
            <a:ext cx="940905" cy="169560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8BC80"/>
                </a:solidFill>
                <a:latin typeface="Segoe UI" panose="020B0502040204020203" pitchFamily="34" charset="0"/>
                <a:cs typeface="Segoe UI" panose="020B0502040204020203" pitchFamily="34" charset="0"/>
              </a:rPr>
              <a:t>Menu</a:t>
            </a:r>
          </a:p>
        </p:txBody>
      </p:sp>
      <p:sp>
        <p:nvSpPr>
          <p:cNvPr id="14" name="Rectangle 13">
            <a:extLst>
              <a:ext uri="{FF2B5EF4-FFF2-40B4-BE49-F238E27FC236}">
                <a16:creationId xmlns:a16="http://schemas.microsoft.com/office/drawing/2014/main" id="{42E94012-ACF9-4210-B78D-A94359CCA8ED}"/>
              </a:ext>
            </a:extLst>
          </p:cNvPr>
          <p:cNvSpPr/>
          <p:nvPr/>
        </p:nvSpPr>
        <p:spPr>
          <a:xfrm>
            <a:off x="7995540" y="3360772"/>
            <a:ext cx="2590798" cy="169648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070C0"/>
                </a:solidFill>
                <a:latin typeface="Segoe UI" panose="020B0502040204020203" pitchFamily="34" charset="0"/>
                <a:cs typeface="Segoe UI" panose="020B0502040204020203" pitchFamily="34" charset="0"/>
              </a:rPr>
              <a:t>Contenu B</a:t>
            </a:r>
          </a:p>
        </p:txBody>
      </p:sp>
      <p:cxnSp>
        <p:nvCxnSpPr>
          <p:cNvPr id="15" name="Connecteur droit avec flèche 14">
            <a:extLst>
              <a:ext uri="{FF2B5EF4-FFF2-40B4-BE49-F238E27FC236}">
                <a16:creationId xmlns:a16="http://schemas.microsoft.com/office/drawing/2014/main" id="{B74873F1-51C4-4B40-82B7-3FA94DCE6358}"/>
              </a:ext>
            </a:extLst>
          </p:cNvPr>
          <p:cNvCxnSpPr>
            <a:cxnSpLocks/>
          </p:cNvCxnSpPr>
          <p:nvPr/>
        </p:nvCxnSpPr>
        <p:spPr>
          <a:xfrm flipH="1">
            <a:off x="5357113" y="4108560"/>
            <a:ext cx="1664391" cy="0"/>
          </a:xfrm>
          <a:prstGeom prst="straightConnector1">
            <a:avLst/>
          </a:prstGeom>
          <a:ln w="25400">
            <a:solidFill>
              <a:schemeClr val="bg1">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FBE2B95A-34A4-4B98-BEA5-074061317AAD}"/>
              </a:ext>
            </a:extLst>
          </p:cNvPr>
          <p:cNvSpPr txBox="1"/>
          <p:nvPr/>
        </p:nvSpPr>
        <p:spPr>
          <a:xfrm>
            <a:off x="5868708" y="4111845"/>
            <a:ext cx="454584" cy="324199"/>
          </a:xfrm>
          <a:prstGeom prst="rect">
            <a:avLst/>
          </a:prstGeom>
        </p:spPr>
        <p:txBody>
          <a:bodyPr vert="horz" wrap="none" lIns="91440" tIns="45720" rIns="91440" bIns="45720" rtlCol="0" anchor="b">
            <a:noAutofit/>
          </a:bodyPr>
          <a:lstStyle/>
          <a:p>
            <a:r>
              <a:rPr lang="fr-FR" b="1" dirty="0">
                <a:solidFill>
                  <a:srgbClr val="C00000"/>
                </a:solidFill>
                <a:latin typeface="Segoe UI" panose="020B0502040204020203" pitchFamily="34" charset="0"/>
                <a:cs typeface="Segoe UI" panose="020B0502040204020203" pitchFamily="34" charset="0"/>
              </a:rPr>
              <a:t>/url</a:t>
            </a:r>
          </a:p>
        </p:txBody>
      </p:sp>
      <p:grpSp>
        <p:nvGrpSpPr>
          <p:cNvPr id="20" name="Groupe 19">
            <a:extLst>
              <a:ext uri="{FF2B5EF4-FFF2-40B4-BE49-F238E27FC236}">
                <a16:creationId xmlns:a16="http://schemas.microsoft.com/office/drawing/2014/main" id="{93253051-A0C3-4F11-855C-460EC6E33B21}"/>
              </a:ext>
            </a:extLst>
          </p:cNvPr>
          <p:cNvGrpSpPr/>
          <p:nvPr/>
        </p:nvGrpSpPr>
        <p:grpSpPr>
          <a:xfrm rot="20684236">
            <a:off x="4720891" y="4549463"/>
            <a:ext cx="2936835" cy="1469259"/>
            <a:chOff x="1580758" y="1518240"/>
            <a:chExt cx="2179668" cy="2403084"/>
          </a:xfrm>
        </p:grpSpPr>
        <p:pic>
          <p:nvPicPr>
            <p:cNvPr id="21" name="Image 20">
              <a:extLst>
                <a:ext uri="{FF2B5EF4-FFF2-40B4-BE49-F238E27FC236}">
                  <a16:creationId xmlns:a16="http://schemas.microsoft.com/office/drawing/2014/main" id="{064E6499-3926-410C-A3CD-DBF608A5C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758" y="1518240"/>
              <a:ext cx="2179668" cy="2403084"/>
            </a:xfrm>
            <a:prstGeom prst="rect">
              <a:avLst/>
            </a:prstGeom>
          </p:spPr>
        </p:pic>
        <p:sp>
          <p:nvSpPr>
            <p:cNvPr id="22" name="ZoneTexte 21">
              <a:extLst>
                <a:ext uri="{FF2B5EF4-FFF2-40B4-BE49-F238E27FC236}">
                  <a16:creationId xmlns:a16="http://schemas.microsoft.com/office/drawing/2014/main" id="{32ABC536-A7B7-46A5-BA4F-E6E45A8AFFC9}"/>
                </a:ext>
              </a:extLst>
            </p:cNvPr>
            <p:cNvSpPr txBox="1"/>
            <p:nvPr/>
          </p:nvSpPr>
          <p:spPr>
            <a:xfrm>
              <a:off x="1776149" y="1709547"/>
              <a:ext cx="1818490" cy="2108146"/>
            </a:xfrm>
            <a:prstGeom prst="rect">
              <a:avLst/>
            </a:prstGeom>
          </p:spPr>
          <p:txBody>
            <a:bodyPr vert="horz" wrap="square"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a:solidFill>
                    <a:srgbClr val="962D3E"/>
                  </a:solidFill>
                  <a:latin typeface="Bradley Hand ITC" panose="03070402050302030203" pitchFamily="66" charset="0"/>
                  <a:cs typeface="Segoe UI Light" panose="020B0502040204020203" pitchFamily="34" charset="0"/>
                </a:rPr>
                <a:t>Il ne faut pas </a:t>
              </a:r>
              <a:br>
                <a:rPr lang="fr-FR" sz="2000" b="1" dirty="0">
                  <a:solidFill>
                    <a:srgbClr val="962D3E"/>
                  </a:solidFill>
                  <a:latin typeface="Bradley Hand ITC" panose="03070402050302030203" pitchFamily="66" charset="0"/>
                  <a:cs typeface="Segoe UI Light" panose="020B0502040204020203" pitchFamily="34" charset="0"/>
                </a:rPr>
              </a:br>
              <a:r>
                <a:rPr lang="fr-FR" sz="2000" b="1" dirty="0">
                  <a:solidFill>
                    <a:srgbClr val="962D3E"/>
                  </a:solidFill>
                  <a:latin typeface="Bradley Hand ITC" panose="03070402050302030203" pitchFamily="66" charset="0"/>
                  <a:cs typeface="Segoe UI Light" panose="020B0502040204020203" pitchFamily="34" charset="0"/>
                </a:rPr>
                <a:t>un rechargement complet de la page</a:t>
              </a:r>
            </a:p>
          </p:txBody>
        </p:sp>
      </p:grpSp>
    </p:spTree>
    <p:extLst>
      <p:ext uri="{BB962C8B-B14F-4D97-AF65-F5344CB8AC3E}">
        <p14:creationId xmlns:p14="http://schemas.microsoft.com/office/powerpoint/2010/main" val="155235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9" grpId="0" animBg="1"/>
      <p:bldP spid="10" grpId="0" animBg="1"/>
      <p:bldP spid="12" grpId="0" animBg="1"/>
      <p:bldP spid="13" grpId="0" animBg="1"/>
      <p:bldP spid="14" grpId="0" animBg="1"/>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Navigation / Routage</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8" name="Rectangle 7">
            <a:extLst>
              <a:ext uri="{FF2B5EF4-FFF2-40B4-BE49-F238E27FC236}">
                <a16:creationId xmlns:a16="http://schemas.microsoft.com/office/drawing/2014/main" id="{AF00E9AC-5F37-41B7-B586-EA614650ABF0}"/>
              </a:ext>
            </a:extLst>
          </p:cNvPr>
          <p:cNvSpPr/>
          <p:nvPr/>
        </p:nvSpPr>
        <p:spPr>
          <a:xfrm>
            <a:off x="4313582" y="1775267"/>
            <a:ext cx="3564835" cy="609398"/>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C00000"/>
                </a:solidFill>
                <a:latin typeface="Segoe UI" panose="020B0502040204020203" pitchFamily="34" charset="0"/>
                <a:cs typeface="Segoe UI" panose="020B0502040204020203" pitchFamily="34" charset="0"/>
              </a:rPr>
              <a:t>En-tête</a:t>
            </a:r>
          </a:p>
        </p:txBody>
      </p:sp>
      <p:sp>
        <p:nvSpPr>
          <p:cNvPr id="9" name="Rectangle 8">
            <a:extLst>
              <a:ext uri="{FF2B5EF4-FFF2-40B4-BE49-F238E27FC236}">
                <a16:creationId xmlns:a16="http://schemas.microsoft.com/office/drawing/2014/main" id="{91B3F2F1-0242-4244-966F-5B8E96E16AAD}"/>
              </a:ext>
            </a:extLst>
          </p:cNvPr>
          <p:cNvSpPr/>
          <p:nvPr/>
        </p:nvSpPr>
        <p:spPr>
          <a:xfrm>
            <a:off x="4313582" y="2417945"/>
            <a:ext cx="940905" cy="169560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8BC80"/>
                </a:solidFill>
                <a:latin typeface="Segoe UI" panose="020B0502040204020203" pitchFamily="34" charset="0"/>
                <a:cs typeface="Segoe UI" panose="020B0502040204020203" pitchFamily="34" charset="0"/>
              </a:rPr>
              <a:t>Menu</a:t>
            </a:r>
          </a:p>
        </p:txBody>
      </p:sp>
      <p:sp>
        <p:nvSpPr>
          <p:cNvPr id="10" name="Rectangle 9">
            <a:extLst>
              <a:ext uri="{FF2B5EF4-FFF2-40B4-BE49-F238E27FC236}">
                <a16:creationId xmlns:a16="http://schemas.microsoft.com/office/drawing/2014/main" id="{F921E72C-104B-4BF0-B147-090D18D768C8}"/>
              </a:ext>
            </a:extLst>
          </p:cNvPr>
          <p:cNvSpPr/>
          <p:nvPr/>
        </p:nvSpPr>
        <p:spPr>
          <a:xfrm>
            <a:off x="5287619" y="2417797"/>
            <a:ext cx="2590798" cy="1696480"/>
          </a:xfrm>
          <a:prstGeom prst="rect">
            <a:avLst/>
          </a:prstGeom>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solidFill>
                  <a:schemeClr val="tx1"/>
                </a:solidFill>
                <a:latin typeface="Segoe UI" panose="020B0502040204020203" pitchFamily="34" charset="0"/>
                <a:cs typeface="Segoe UI" panose="020B0502040204020203" pitchFamily="34" charset="0"/>
              </a:rPr>
              <a:t>Conteneur</a:t>
            </a:r>
          </a:p>
          <a:p>
            <a:pPr algn="ctr"/>
            <a:r>
              <a:rPr lang="fr-FR" dirty="0">
                <a:solidFill>
                  <a:schemeClr val="tx1"/>
                </a:solidFill>
                <a:latin typeface="Segoe UI" panose="020B0502040204020203" pitchFamily="34" charset="0"/>
                <a:cs typeface="Segoe UI" panose="020B0502040204020203" pitchFamily="34" charset="0"/>
              </a:rPr>
              <a:t>pour le routage</a:t>
            </a:r>
          </a:p>
          <a:p>
            <a:pPr algn="ctr"/>
            <a:r>
              <a:rPr lang="fr-FR" dirty="0">
                <a:solidFill>
                  <a:schemeClr val="tx1"/>
                </a:solidFill>
                <a:latin typeface="Segoe UI" panose="020B0502040204020203" pitchFamily="34" charset="0"/>
                <a:cs typeface="Segoe UI" panose="020B0502040204020203" pitchFamily="34" charset="0"/>
              </a:rPr>
              <a:t>(</a:t>
            </a:r>
            <a:r>
              <a:rPr lang="fr-FR" i="1" dirty="0">
                <a:solidFill>
                  <a:schemeClr val="tx1"/>
                </a:solidFill>
                <a:latin typeface="Segoe UI" panose="020B0502040204020203" pitchFamily="34" charset="0"/>
                <a:cs typeface="Segoe UI" panose="020B0502040204020203" pitchFamily="34" charset="0"/>
              </a:rPr>
              <a:t>router </a:t>
            </a:r>
            <a:r>
              <a:rPr lang="fr-FR" i="1" dirty="0" err="1">
                <a:solidFill>
                  <a:schemeClr val="tx1"/>
                </a:solidFill>
                <a:latin typeface="Segoe UI" panose="020B0502040204020203" pitchFamily="34" charset="0"/>
                <a:cs typeface="Segoe UI" panose="020B0502040204020203" pitchFamily="34" charset="0"/>
              </a:rPr>
              <a:t>outlet</a:t>
            </a:r>
            <a:r>
              <a:rPr lang="fr-FR" dirty="0">
                <a:solidFill>
                  <a:schemeClr val="tx1"/>
                </a:solidFill>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061345AC-F8D0-40B0-A484-41EDCDBAFA48}"/>
              </a:ext>
            </a:extLst>
          </p:cNvPr>
          <p:cNvSpPr/>
          <p:nvPr/>
        </p:nvSpPr>
        <p:spPr>
          <a:xfrm>
            <a:off x="4385059" y="4838698"/>
            <a:ext cx="1732306" cy="894827"/>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070C0"/>
                </a:solidFill>
                <a:latin typeface="Segoe UI" panose="020B0502040204020203" pitchFamily="34" charset="0"/>
                <a:cs typeface="Segoe UI" panose="020B0502040204020203" pitchFamily="34" charset="0"/>
              </a:rPr>
              <a:t>Contenu A</a:t>
            </a:r>
          </a:p>
        </p:txBody>
      </p:sp>
      <p:sp>
        <p:nvSpPr>
          <p:cNvPr id="19" name="Rectangle 18">
            <a:extLst>
              <a:ext uri="{FF2B5EF4-FFF2-40B4-BE49-F238E27FC236}">
                <a16:creationId xmlns:a16="http://schemas.microsoft.com/office/drawing/2014/main" id="{E1998B3B-AF39-46E5-9CCB-E946E3F6FF17}"/>
              </a:ext>
            </a:extLst>
          </p:cNvPr>
          <p:cNvSpPr/>
          <p:nvPr/>
        </p:nvSpPr>
        <p:spPr>
          <a:xfrm>
            <a:off x="7164044" y="4838698"/>
            <a:ext cx="1732306" cy="894827"/>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0070C0"/>
                </a:solidFill>
                <a:latin typeface="Segoe UI" panose="020B0502040204020203" pitchFamily="34" charset="0"/>
                <a:cs typeface="Segoe UI" panose="020B0502040204020203" pitchFamily="34" charset="0"/>
              </a:rPr>
              <a:t>Contenu B</a:t>
            </a:r>
          </a:p>
        </p:txBody>
      </p:sp>
      <p:cxnSp>
        <p:nvCxnSpPr>
          <p:cNvPr id="23" name="Connecteur droit avec flèche 22">
            <a:extLst>
              <a:ext uri="{FF2B5EF4-FFF2-40B4-BE49-F238E27FC236}">
                <a16:creationId xmlns:a16="http://schemas.microsoft.com/office/drawing/2014/main" id="{91F238D4-2FCF-4FEC-AF46-8A05775E67E7}"/>
              </a:ext>
            </a:extLst>
          </p:cNvPr>
          <p:cNvCxnSpPr>
            <a:cxnSpLocks/>
            <a:stCxn id="10" idx="2"/>
            <a:endCxn id="18" idx="0"/>
          </p:cNvCxnSpPr>
          <p:nvPr/>
        </p:nvCxnSpPr>
        <p:spPr>
          <a:xfrm flipH="1">
            <a:off x="5251212" y="4114277"/>
            <a:ext cx="1331806" cy="724421"/>
          </a:xfrm>
          <a:prstGeom prst="straightConnector1">
            <a:avLst/>
          </a:prstGeom>
          <a:ln w="25400">
            <a:solidFill>
              <a:schemeClr val="bg1">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534B2F25-C876-4F60-AD6F-50A19C1BF82C}"/>
              </a:ext>
            </a:extLst>
          </p:cNvPr>
          <p:cNvCxnSpPr>
            <a:cxnSpLocks/>
            <a:stCxn id="10" idx="2"/>
            <a:endCxn id="19" idx="0"/>
          </p:cNvCxnSpPr>
          <p:nvPr/>
        </p:nvCxnSpPr>
        <p:spPr>
          <a:xfrm>
            <a:off x="6583018" y="4114277"/>
            <a:ext cx="1447179" cy="724421"/>
          </a:xfrm>
          <a:prstGeom prst="straightConnector1">
            <a:avLst/>
          </a:prstGeom>
          <a:ln w="25400">
            <a:solidFill>
              <a:schemeClr val="bg1">
                <a:lumMod val="7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844F155C-731C-452E-A8BD-9E55F698CB06}"/>
              </a:ext>
            </a:extLst>
          </p:cNvPr>
          <p:cNvSpPr txBox="1"/>
          <p:nvPr/>
        </p:nvSpPr>
        <p:spPr>
          <a:xfrm>
            <a:off x="4452420" y="4314022"/>
            <a:ext cx="1331806" cy="324199"/>
          </a:xfrm>
          <a:prstGeom prst="rect">
            <a:avLst/>
          </a:prstGeom>
        </p:spPr>
        <p:txBody>
          <a:bodyPr vert="horz" wrap="none" lIns="91440" tIns="45720" rIns="91440" bIns="45720" rtlCol="0" anchor="b">
            <a:noAutofit/>
          </a:bodyPr>
          <a:lstStyle/>
          <a:p>
            <a:r>
              <a:rPr lang="fr-FR" b="1" dirty="0">
                <a:solidFill>
                  <a:srgbClr val="C00000"/>
                </a:solidFill>
                <a:latin typeface="Segoe UI" panose="020B0502040204020203" pitchFamily="34" charset="0"/>
                <a:cs typeface="Segoe UI" panose="020B0502040204020203" pitchFamily="34" charset="0"/>
              </a:rPr>
              <a:t>/</a:t>
            </a:r>
            <a:r>
              <a:rPr lang="fr-FR" b="1" dirty="0" err="1">
                <a:solidFill>
                  <a:srgbClr val="C00000"/>
                </a:solidFill>
                <a:latin typeface="Segoe UI" panose="020B0502040204020203" pitchFamily="34" charset="0"/>
                <a:cs typeface="Segoe UI" panose="020B0502040204020203" pitchFamily="34" charset="0"/>
              </a:rPr>
              <a:t>contenuA</a:t>
            </a:r>
            <a:endParaRPr lang="fr-FR" b="1" dirty="0">
              <a:solidFill>
                <a:srgbClr val="C00000"/>
              </a:solidFill>
              <a:latin typeface="Segoe UI" panose="020B0502040204020203" pitchFamily="34" charset="0"/>
              <a:cs typeface="Segoe UI" panose="020B0502040204020203" pitchFamily="34" charset="0"/>
            </a:endParaRPr>
          </a:p>
        </p:txBody>
      </p:sp>
      <p:sp>
        <p:nvSpPr>
          <p:cNvPr id="29" name="ZoneTexte 28">
            <a:extLst>
              <a:ext uri="{FF2B5EF4-FFF2-40B4-BE49-F238E27FC236}">
                <a16:creationId xmlns:a16="http://schemas.microsoft.com/office/drawing/2014/main" id="{06904252-CDB4-4EFF-B0E2-CE4B3ACEB632}"/>
              </a:ext>
            </a:extLst>
          </p:cNvPr>
          <p:cNvSpPr txBox="1"/>
          <p:nvPr/>
        </p:nvSpPr>
        <p:spPr>
          <a:xfrm>
            <a:off x="7452569" y="4314021"/>
            <a:ext cx="1331806" cy="324199"/>
          </a:xfrm>
          <a:prstGeom prst="rect">
            <a:avLst/>
          </a:prstGeom>
        </p:spPr>
        <p:txBody>
          <a:bodyPr vert="horz" wrap="none" lIns="91440" tIns="45720" rIns="91440" bIns="45720" rtlCol="0" anchor="b">
            <a:noAutofit/>
          </a:bodyPr>
          <a:lstStyle/>
          <a:p>
            <a:r>
              <a:rPr lang="fr-FR" b="1" dirty="0">
                <a:solidFill>
                  <a:srgbClr val="C00000"/>
                </a:solidFill>
                <a:latin typeface="Segoe UI" panose="020B0502040204020203" pitchFamily="34" charset="0"/>
                <a:cs typeface="Segoe UI" panose="020B0502040204020203" pitchFamily="34" charset="0"/>
              </a:rPr>
              <a:t>/</a:t>
            </a:r>
            <a:r>
              <a:rPr lang="fr-FR" b="1" dirty="0" err="1">
                <a:solidFill>
                  <a:srgbClr val="C00000"/>
                </a:solidFill>
                <a:latin typeface="Segoe UI" panose="020B0502040204020203" pitchFamily="34" charset="0"/>
                <a:cs typeface="Segoe UI" panose="020B0502040204020203" pitchFamily="34" charset="0"/>
              </a:rPr>
              <a:t>contenuB</a:t>
            </a:r>
            <a:endParaRPr lang="fr-FR" b="1" dirty="0">
              <a:solidFill>
                <a:srgbClr val="C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3324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8" grpId="0" animBg="1"/>
      <p:bldP spid="19" grpId="0" animBg="1"/>
      <p:bldP spid="28" grpId="0"/>
      <p:bldP spid="2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Navigation / Routage</a:t>
            </a:r>
          </a:p>
        </p:txBody>
      </p:sp>
      <p:sp>
        <p:nvSpPr>
          <p:cNvPr id="3" name="Espace réservé du contenu 2"/>
          <p:cNvSpPr>
            <a:spLocks noGrp="1"/>
          </p:cNvSpPr>
          <p:nvPr>
            <p:ph idx="1"/>
          </p:nvPr>
        </p:nvSpPr>
        <p:spPr/>
        <p:txBody>
          <a:bodyPr/>
          <a:lstStyle/>
          <a:p>
            <a:pPr marL="457200" indent="-457200">
              <a:buFont typeface="+mj-lt"/>
              <a:buAutoNum type="arabicPeriod"/>
            </a:pPr>
            <a:r>
              <a:rPr lang="fr-FR" dirty="0"/>
              <a:t>Définir la zone modifiable dans le </a:t>
            </a:r>
            <a:r>
              <a:rPr lang="fr-FR" dirty="0" err="1"/>
              <a:t>template</a:t>
            </a:r>
            <a:endParaRPr lang="fr-FR" dirty="0"/>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8" name="Rectangle 1">
            <a:extLst>
              <a:ext uri="{FF2B5EF4-FFF2-40B4-BE49-F238E27FC236}">
                <a16:creationId xmlns:a16="http://schemas.microsoft.com/office/drawing/2014/main" id="{109E365D-A2C0-4B16-93DE-81B53C48AE31}"/>
              </a:ext>
            </a:extLst>
          </p:cNvPr>
          <p:cNvSpPr>
            <a:spLocks noChangeArrowheads="1"/>
          </p:cNvSpPr>
          <p:nvPr/>
        </p:nvSpPr>
        <p:spPr bwMode="auto">
          <a:xfrm>
            <a:off x="4090483" y="2613084"/>
            <a:ext cx="4134465" cy="1077218"/>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lang="fr-FR" altLang="fr-FR" sz="1600" b="1" dirty="0">
                <a:solidFill>
                  <a:srgbClr val="000080"/>
                </a:solidFill>
                <a:latin typeface="Courier New" panose="02070309020205020404" pitchFamily="49" charset="0"/>
                <a:cs typeface="Courier New" panose="02070309020205020404" pitchFamily="49" charset="0"/>
              </a:rPr>
              <a:t>app-</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en-</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tete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&gt;&lt;/</a:t>
            </a:r>
            <a:r>
              <a:rPr lang="fr-FR" altLang="fr-FR" sz="1600" b="1" dirty="0">
                <a:solidFill>
                  <a:srgbClr val="000080"/>
                </a:solidFill>
                <a:latin typeface="Courier New" panose="02070309020205020404" pitchFamily="49" charset="0"/>
                <a:cs typeface="Courier New" panose="02070309020205020404" pitchFamily="49" charset="0"/>
              </a:rPr>
              <a:t>app-</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en-</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tete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lang="fr-FR" altLang="fr-FR" sz="1600" b="1" dirty="0">
                <a:solidFill>
                  <a:srgbClr val="000080"/>
                </a:solidFill>
                <a:latin typeface="Courier New" panose="02070309020205020404" pitchFamily="49" charset="0"/>
                <a:cs typeface="Courier New" panose="02070309020205020404" pitchFamily="49" charset="0"/>
              </a:rPr>
              <a:t>app-</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menu</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&gt;&lt;/</a:t>
            </a:r>
            <a:r>
              <a:rPr lang="fr-FR" altLang="fr-FR" sz="1600" b="1" dirty="0">
                <a:solidFill>
                  <a:srgbClr val="000080"/>
                </a:solidFill>
                <a:latin typeface="Courier New" panose="02070309020205020404" pitchFamily="49" charset="0"/>
                <a:cs typeface="Courier New" panose="02070309020205020404" pitchFamily="49" charset="0"/>
              </a:rPr>
              <a:t>app-m</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enu</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p>
          <a:p>
            <a:pPr lvl="0" eaLnBrk="0" fontAlgn="base" hangingPunct="0">
              <a:spcBef>
                <a:spcPct val="0"/>
              </a:spcBef>
              <a:spcAft>
                <a:spcPct val="0"/>
              </a:spcAft>
            </a:pPr>
            <a:r>
              <a:rPr lang="fr-FR" altLang="fr-FR" sz="1600" strike="sngStrike" dirty="0">
                <a:solidFill>
                  <a:srgbClr val="000000"/>
                </a:solidFill>
                <a:latin typeface="Courier New" panose="02070309020205020404" pitchFamily="49" charset="0"/>
                <a:cs typeface="Courier New" panose="02070309020205020404" pitchFamily="49" charset="0"/>
              </a:rPr>
              <a:t>&lt;</a:t>
            </a:r>
            <a:r>
              <a:rPr lang="fr-FR" altLang="fr-FR" sz="1600" b="1" strike="sngStrike" dirty="0">
                <a:solidFill>
                  <a:srgbClr val="000080"/>
                </a:solidFill>
                <a:latin typeface="Courier New" panose="02070309020205020404" pitchFamily="49" charset="0"/>
                <a:cs typeface="Courier New" panose="02070309020205020404" pitchFamily="49" charset="0"/>
              </a:rPr>
              <a:t>app-contenu-a</a:t>
            </a:r>
            <a:r>
              <a:rPr lang="fr-FR" altLang="fr-FR" sz="1600" strike="sngStrike" dirty="0">
                <a:solidFill>
                  <a:srgbClr val="000000"/>
                </a:solidFill>
                <a:latin typeface="Courier New" panose="02070309020205020404" pitchFamily="49" charset="0"/>
                <a:cs typeface="Courier New" panose="02070309020205020404" pitchFamily="49" charset="0"/>
              </a:rPr>
              <a:t>&gt;&lt;/</a:t>
            </a:r>
            <a:r>
              <a:rPr lang="fr-FR" altLang="fr-FR" sz="1600" b="1" strike="sngStrike" dirty="0">
                <a:solidFill>
                  <a:srgbClr val="000080"/>
                </a:solidFill>
                <a:latin typeface="Courier New" panose="02070309020205020404" pitchFamily="49" charset="0"/>
                <a:cs typeface="Courier New" panose="02070309020205020404" pitchFamily="49" charset="0"/>
              </a:rPr>
              <a:t>app-contenu-a</a:t>
            </a:r>
            <a:r>
              <a:rPr lang="fr-FR" altLang="fr-FR" sz="1600" strike="sngStrike" dirty="0">
                <a:solidFill>
                  <a:srgbClr val="000000"/>
                </a:solidFill>
                <a:latin typeface="Courier New" panose="02070309020205020404" pitchFamily="49" charset="0"/>
                <a:cs typeface="Courier New" panose="02070309020205020404" pitchFamily="49" charset="0"/>
              </a:rPr>
              <a:t>&gt;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&lt;router-</a:t>
            </a:r>
            <a:r>
              <a:rPr kumimoji="0" lang="fr-FR" altLang="fr-FR" sz="16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outlet</a:t>
            </a:r>
            <a:r>
              <a:rPr kumimoji="0" lang="fr-FR" altLang="fr-FR" sz="16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&gt;&lt;/router-</a:t>
            </a:r>
            <a:r>
              <a:rPr kumimoji="0" lang="fr-FR" altLang="fr-FR" sz="16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outlet</a:t>
            </a:r>
            <a:r>
              <a:rPr kumimoji="0" lang="fr-FR" altLang="fr-FR" sz="16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&gt;</a:t>
            </a:r>
            <a:endParaRPr kumimoji="0" lang="fr-FR" altLang="fr-FR" sz="1600" b="1" i="0" u="none" strike="noStrike" cap="none" normalizeH="0" baseline="0" dirty="0">
              <a:ln>
                <a:noFill/>
              </a:ln>
              <a:solidFill>
                <a:srgbClr val="C00000"/>
              </a:solidFill>
              <a:effectLst/>
              <a:latin typeface="Arial" panose="020B0604020202020204" pitchFamily="34" charset="0"/>
            </a:endParaRPr>
          </a:p>
        </p:txBody>
      </p:sp>
    </p:spTree>
    <p:extLst>
      <p:ext uri="{BB962C8B-B14F-4D97-AF65-F5344CB8AC3E}">
        <p14:creationId xmlns:p14="http://schemas.microsoft.com/office/powerpoint/2010/main" val="312395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966A02-9BEA-473C-995C-B7FDA0EC708E}"/>
              </a:ext>
            </a:extLst>
          </p:cNvPr>
          <p:cNvSpPr>
            <a:spLocks noGrp="1"/>
          </p:cNvSpPr>
          <p:nvPr>
            <p:ph type="title"/>
          </p:nvPr>
        </p:nvSpPr>
        <p:spPr/>
        <p:txBody>
          <a:bodyPr/>
          <a:lstStyle/>
          <a:p>
            <a:r>
              <a:rPr lang="fr-FR" dirty="0"/>
              <a:t>Navigation / Routage</a:t>
            </a:r>
          </a:p>
        </p:txBody>
      </p:sp>
      <p:sp>
        <p:nvSpPr>
          <p:cNvPr id="3" name="Espace réservé du contenu 2">
            <a:extLst>
              <a:ext uri="{FF2B5EF4-FFF2-40B4-BE49-F238E27FC236}">
                <a16:creationId xmlns:a16="http://schemas.microsoft.com/office/drawing/2014/main" id="{491ADE4E-67CE-4EF3-955C-091157F63233}"/>
              </a:ext>
            </a:extLst>
          </p:cNvPr>
          <p:cNvSpPr>
            <a:spLocks noGrp="1"/>
          </p:cNvSpPr>
          <p:nvPr>
            <p:ph idx="1"/>
          </p:nvPr>
        </p:nvSpPr>
        <p:spPr/>
        <p:txBody>
          <a:bodyPr/>
          <a:lstStyle/>
          <a:p>
            <a:pPr marL="457200" indent="-457200">
              <a:buFont typeface="+mj-lt"/>
              <a:buAutoNum type="arabicPeriod" startAt="2"/>
            </a:pPr>
            <a:r>
              <a:rPr lang="fr-FR" dirty="0"/>
              <a:t>Définir l’URL racine</a:t>
            </a:r>
          </a:p>
        </p:txBody>
      </p:sp>
      <p:sp>
        <p:nvSpPr>
          <p:cNvPr id="4" name="Espace réservé du texte 3">
            <a:extLst>
              <a:ext uri="{FF2B5EF4-FFF2-40B4-BE49-F238E27FC236}">
                <a16:creationId xmlns:a16="http://schemas.microsoft.com/office/drawing/2014/main" id="{518EF23A-C31D-4FE9-BE61-879B0202891F}"/>
              </a:ext>
            </a:extLst>
          </p:cNvPr>
          <p:cNvSpPr>
            <a:spLocks noGrp="1"/>
          </p:cNvSpPr>
          <p:nvPr>
            <p:ph type="body" sz="quarter" idx="14"/>
          </p:nvPr>
        </p:nvSpPr>
        <p:spPr/>
        <p:txBody>
          <a:bodyPr/>
          <a:lstStyle/>
          <a:p>
            <a:r>
              <a:rPr lang="fr-FR" dirty="0"/>
              <a:t>Les bases d’</a:t>
            </a:r>
            <a:r>
              <a:rPr lang="fr-FR" dirty="0" err="1"/>
              <a:t>Angular</a:t>
            </a:r>
            <a:endParaRPr lang="fr-FR" dirty="0"/>
          </a:p>
        </p:txBody>
      </p:sp>
      <p:grpSp>
        <p:nvGrpSpPr>
          <p:cNvPr id="6" name="Groupe 5">
            <a:extLst>
              <a:ext uri="{FF2B5EF4-FFF2-40B4-BE49-F238E27FC236}">
                <a16:creationId xmlns:a16="http://schemas.microsoft.com/office/drawing/2014/main" id="{67559C71-6107-4414-8AC8-0135825EF80E}"/>
              </a:ext>
            </a:extLst>
          </p:cNvPr>
          <p:cNvGrpSpPr/>
          <p:nvPr/>
        </p:nvGrpSpPr>
        <p:grpSpPr>
          <a:xfrm rot="20684236">
            <a:off x="1486009" y="3045863"/>
            <a:ext cx="2735841" cy="1081145"/>
            <a:chOff x="1580758" y="1518240"/>
            <a:chExt cx="2179668" cy="2403084"/>
          </a:xfrm>
        </p:grpSpPr>
        <p:pic>
          <p:nvPicPr>
            <p:cNvPr id="7" name="Image 6">
              <a:extLst>
                <a:ext uri="{FF2B5EF4-FFF2-40B4-BE49-F238E27FC236}">
                  <a16:creationId xmlns:a16="http://schemas.microsoft.com/office/drawing/2014/main" id="{09559629-86FA-46CE-9577-EABCDA1BBF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758" y="1518240"/>
              <a:ext cx="2179668" cy="2403084"/>
            </a:xfrm>
            <a:prstGeom prst="rect">
              <a:avLst/>
            </a:prstGeom>
          </p:spPr>
        </p:pic>
        <p:sp>
          <p:nvSpPr>
            <p:cNvPr id="8" name="ZoneTexte 7">
              <a:extLst>
                <a:ext uri="{FF2B5EF4-FFF2-40B4-BE49-F238E27FC236}">
                  <a16:creationId xmlns:a16="http://schemas.microsoft.com/office/drawing/2014/main" id="{22C71560-39DD-45BD-904F-F43F425DC07F}"/>
                </a:ext>
              </a:extLst>
            </p:cNvPr>
            <p:cNvSpPr txBox="1"/>
            <p:nvPr/>
          </p:nvSpPr>
          <p:spPr>
            <a:xfrm>
              <a:off x="1776149" y="1709547"/>
              <a:ext cx="1818490" cy="2108146"/>
            </a:xfrm>
            <a:prstGeom prst="rect">
              <a:avLst/>
            </a:prstGeom>
          </p:spPr>
          <p:txBody>
            <a:bodyPr vert="horz" wrap="square"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a:solidFill>
                    <a:srgbClr val="962D3E"/>
                  </a:solidFill>
                  <a:latin typeface="Courier New" panose="02070309020205020404" pitchFamily="49" charset="0"/>
                  <a:cs typeface="Courier New" panose="02070309020205020404" pitchFamily="49" charset="0"/>
                </a:rPr>
                <a:t>index.html</a:t>
              </a:r>
            </a:p>
          </p:txBody>
        </p:sp>
      </p:grpSp>
      <p:sp>
        <p:nvSpPr>
          <p:cNvPr id="9" name="Rectangle 2">
            <a:extLst>
              <a:ext uri="{FF2B5EF4-FFF2-40B4-BE49-F238E27FC236}">
                <a16:creationId xmlns:a16="http://schemas.microsoft.com/office/drawing/2014/main" id="{AE056233-DF92-41E6-A637-7A9B79D16B58}"/>
              </a:ext>
            </a:extLst>
          </p:cNvPr>
          <p:cNvSpPr>
            <a:spLocks noChangeArrowheads="1"/>
          </p:cNvSpPr>
          <p:nvPr/>
        </p:nvSpPr>
        <p:spPr bwMode="auto">
          <a:xfrm>
            <a:off x="4852511" y="2704830"/>
            <a:ext cx="3023585" cy="255454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&lt;!doctype </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html</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html </a:t>
            </a:r>
            <a:r>
              <a:rPr kumimoji="0" lang="fr-FR" altLang="fr-FR" sz="1600"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lang</a:t>
            </a:r>
            <a:r>
              <a:rPr kumimoji="0" lang="fr-FR" altLang="fr-FR" sz="16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16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"en"</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head</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&lt;base href="/"&gt;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head</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body</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app-root</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app-root</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body</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html</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fr-FR" altLang="fr-FR" sz="16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9637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Navigation / Routage</a:t>
            </a:r>
          </a:p>
        </p:txBody>
      </p:sp>
      <p:sp>
        <p:nvSpPr>
          <p:cNvPr id="3" name="Espace réservé du contenu 2"/>
          <p:cNvSpPr>
            <a:spLocks noGrp="1"/>
          </p:cNvSpPr>
          <p:nvPr>
            <p:ph idx="1"/>
          </p:nvPr>
        </p:nvSpPr>
        <p:spPr/>
        <p:txBody>
          <a:bodyPr/>
          <a:lstStyle/>
          <a:p>
            <a:pPr marL="457200" indent="-457200">
              <a:buFont typeface="+mj-lt"/>
              <a:buAutoNum type="arabicPeriod" startAt="3"/>
            </a:pPr>
            <a:r>
              <a:rPr lang="fr-FR" dirty="0"/>
              <a:t>Définir les routes et les composants associés</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5" name="Rectangle 1">
            <a:extLst>
              <a:ext uri="{FF2B5EF4-FFF2-40B4-BE49-F238E27FC236}">
                <a16:creationId xmlns:a16="http://schemas.microsoft.com/office/drawing/2014/main" id="{042D3F01-E36A-4D9F-BBD6-D53EF9EF769F}"/>
              </a:ext>
            </a:extLst>
          </p:cNvPr>
          <p:cNvSpPr>
            <a:spLocks noChangeArrowheads="1"/>
          </p:cNvSpPr>
          <p:nvPr/>
        </p:nvSpPr>
        <p:spPr bwMode="auto">
          <a:xfrm>
            <a:off x="4701317" y="2314305"/>
            <a:ext cx="5484194" cy="3600986"/>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RouterModule</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Routes} </a:t>
            </a:r>
            <a:r>
              <a:rPr kumimoji="0" lang="fr-FR" altLang="fr-FR"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from</a:t>
            </a:r>
            <a:r>
              <a:rPr kumimoji="0" lang="fr-FR" altLang="fr-FR"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2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angular</a:t>
            </a:r>
            <a:r>
              <a:rPr kumimoji="0" lang="fr-FR" altLang="fr-FR"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/router’</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const</a:t>
            </a:r>
            <a:r>
              <a:rPr kumimoji="0" lang="fr-FR" altLang="fr-FR"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dirty="0" err="1">
                <a:ln>
                  <a:noFill/>
                </a:ln>
                <a:solidFill>
                  <a:srgbClr val="458383"/>
                </a:solidFill>
                <a:effectLst/>
                <a:latin typeface="Courier New" panose="02070309020205020404" pitchFamily="49" charset="0"/>
                <a:cs typeface="Courier New" panose="02070309020205020404" pitchFamily="49" charset="0"/>
              </a:rPr>
              <a:t>appRoutes</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Routes = [</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path</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2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contenuA</a:t>
            </a:r>
            <a:r>
              <a:rPr kumimoji="0" lang="fr-FR" altLang="fr-FR"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component</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ContenuAComponent</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path</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2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contenuB</a:t>
            </a:r>
            <a:r>
              <a:rPr kumimoji="0" lang="fr-FR" altLang="fr-FR"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component</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ContenuBComponent</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path</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redirectTo</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2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contenuA</a:t>
            </a:r>
            <a:r>
              <a:rPr kumimoji="0" lang="fr-FR" altLang="fr-FR"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pathMatch</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'full'</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path</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component</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InconnuComponent</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a:t>
            </a:r>
            <a:r>
              <a:rPr kumimoji="0" lang="fr-FR" altLang="fr-FR" sz="1200" b="0" i="0" u="none" strike="noStrike" cap="none" normalizeH="0" baseline="0" dirty="0" err="1">
                <a:ln>
                  <a:noFill/>
                </a:ln>
                <a:solidFill>
                  <a:srgbClr val="808000"/>
                </a:solidFill>
                <a:effectLst/>
                <a:latin typeface="Courier New" panose="02070309020205020404" pitchFamily="49" charset="0"/>
                <a:cs typeface="Courier New" panose="02070309020205020404" pitchFamily="49" charset="0"/>
              </a:rPr>
              <a:t>NgModule</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solidFill>
                  <a:srgbClr val="000000"/>
                </a:solidFill>
                <a:latin typeface="Courier New" panose="02070309020205020404" pitchFamily="49" charset="0"/>
                <a:cs typeface="Courier New" panose="02070309020205020404" pitchFamily="49" charset="0"/>
              </a:rPr>
              <a:t>  ...</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imports</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RouterModule.</a:t>
            </a:r>
            <a:r>
              <a:rPr kumimoji="0" lang="fr-FR" altLang="fr-FR"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forRoot</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dirty="0" err="1">
                <a:ln>
                  <a:noFill/>
                </a:ln>
                <a:solidFill>
                  <a:srgbClr val="458383"/>
                </a:solidFill>
                <a:effectLst/>
                <a:latin typeface="Courier New" panose="02070309020205020404" pitchFamily="49" charset="0"/>
                <a:cs typeface="Courier New" panose="02070309020205020404" pitchFamily="49" charset="0"/>
              </a:rPr>
              <a:t>appRoutes</a:t>
            </a:r>
            <a:br>
              <a:rPr kumimoji="0" lang="fr-FR" altLang="fr-FR" sz="1200" b="0" i="0" u="none" strike="noStrike" cap="none" normalizeH="0" baseline="0" dirty="0">
                <a:ln>
                  <a:noFill/>
                </a:ln>
                <a:solidFill>
                  <a:srgbClr val="458383"/>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458383"/>
                </a:solidFill>
                <a:effectLst/>
                <a:latin typeface="Courier New" panose="02070309020205020404" pitchFamily="49" charset="0"/>
                <a:cs typeface="Courier New" panose="02070309020205020404" pitchFamily="49" charset="0"/>
              </a:rPr>
              <a:t>    </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export class </a:t>
            </a:r>
            <a:r>
              <a:rPr kumimoji="0" lang="fr-FR" altLang="fr-FR"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AppModule</a:t>
            </a:r>
            <a: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br>
              <a:rPr kumimoji="0" lang="fr-FR" altLang="fr-FR"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grpSp>
        <p:nvGrpSpPr>
          <p:cNvPr id="7" name="Groupe 6">
            <a:extLst>
              <a:ext uri="{FF2B5EF4-FFF2-40B4-BE49-F238E27FC236}">
                <a16:creationId xmlns:a16="http://schemas.microsoft.com/office/drawing/2014/main" id="{3DBB199B-6C90-41ED-B90D-D459D364D5E2}"/>
              </a:ext>
            </a:extLst>
          </p:cNvPr>
          <p:cNvGrpSpPr/>
          <p:nvPr/>
        </p:nvGrpSpPr>
        <p:grpSpPr>
          <a:xfrm rot="20684236">
            <a:off x="1486009" y="3045863"/>
            <a:ext cx="2735841" cy="1081145"/>
            <a:chOff x="1580758" y="1518240"/>
            <a:chExt cx="2179668" cy="2403084"/>
          </a:xfrm>
        </p:grpSpPr>
        <p:pic>
          <p:nvPicPr>
            <p:cNvPr id="9" name="Image 8">
              <a:extLst>
                <a:ext uri="{FF2B5EF4-FFF2-40B4-BE49-F238E27FC236}">
                  <a16:creationId xmlns:a16="http://schemas.microsoft.com/office/drawing/2014/main" id="{47B80E02-6F27-46EE-A395-B7437A2BFE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758" y="1518240"/>
              <a:ext cx="2179668" cy="2403084"/>
            </a:xfrm>
            <a:prstGeom prst="rect">
              <a:avLst/>
            </a:prstGeom>
          </p:spPr>
        </p:pic>
        <p:sp>
          <p:nvSpPr>
            <p:cNvPr id="10" name="ZoneTexte 9">
              <a:extLst>
                <a:ext uri="{FF2B5EF4-FFF2-40B4-BE49-F238E27FC236}">
                  <a16:creationId xmlns:a16="http://schemas.microsoft.com/office/drawing/2014/main" id="{7A7CCF5A-273F-4CC2-A167-07EB34D8729F}"/>
                </a:ext>
              </a:extLst>
            </p:cNvPr>
            <p:cNvSpPr txBox="1"/>
            <p:nvPr/>
          </p:nvSpPr>
          <p:spPr>
            <a:xfrm>
              <a:off x="1776149" y="1709547"/>
              <a:ext cx="1818490" cy="2108146"/>
            </a:xfrm>
            <a:prstGeom prst="rect">
              <a:avLst/>
            </a:prstGeom>
          </p:spPr>
          <p:txBody>
            <a:bodyPr vert="horz" wrap="square"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err="1">
                  <a:solidFill>
                    <a:srgbClr val="962D3E"/>
                  </a:solidFill>
                  <a:latin typeface="Courier New" panose="02070309020205020404" pitchFamily="49" charset="0"/>
                  <a:cs typeface="Courier New" panose="02070309020205020404" pitchFamily="49" charset="0"/>
                </a:rPr>
                <a:t>app.module.ts</a:t>
              </a:r>
              <a:endParaRPr lang="fr-FR" sz="2000" b="1" dirty="0">
                <a:solidFill>
                  <a:srgbClr val="962D3E"/>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80152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Navigation / Routage</a:t>
            </a:r>
          </a:p>
        </p:txBody>
      </p:sp>
      <p:sp>
        <p:nvSpPr>
          <p:cNvPr id="3" name="Espace réservé du contenu 2"/>
          <p:cNvSpPr>
            <a:spLocks noGrp="1"/>
          </p:cNvSpPr>
          <p:nvPr>
            <p:ph idx="1"/>
          </p:nvPr>
        </p:nvSpPr>
        <p:spPr/>
        <p:txBody>
          <a:bodyPr/>
          <a:lstStyle/>
          <a:p>
            <a:pPr marL="457200" indent="-457200">
              <a:buFont typeface="+mj-lt"/>
              <a:buAutoNum type="arabicPeriod" startAt="4"/>
            </a:pPr>
            <a:r>
              <a:rPr lang="fr-FR" dirty="0"/>
              <a:t>Naviguer au travers de liens</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6" name="Rectangle 1">
            <a:extLst>
              <a:ext uri="{FF2B5EF4-FFF2-40B4-BE49-F238E27FC236}">
                <a16:creationId xmlns:a16="http://schemas.microsoft.com/office/drawing/2014/main" id="{65D12B6A-7F1D-4EE4-A1FD-D88DA5283E07}"/>
              </a:ext>
            </a:extLst>
          </p:cNvPr>
          <p:cNvSpPr>
            <a:spLocks noChangeArrowheads="1"/>
          </p:cNvSpPr>
          <p:nvPr/>
        </p:nvSpPr>
        <p:spPr bwMode="auto">
          <a:xfrm>
            <a:off x="3596758" y="2463225"/>
            <a:ext cx="4998484" cy="58477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 </a:t>
            </a:r>
            <a:r>
              <a:rPr kumimoji="0" lang="fr-FR" altLang="fr-FR" sz="16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routerLink</a:t>
            </a:r>
            <a:r>
              <a:rPr kumimoji="0" lang="fr-FR" altLang="fr-FR"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contenuA</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&gt;Contenu A&lt;/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 </a:t>
            </a:r>
            <a:r>
              <a:rPr kumimoji="0" lang="fr-FR" altLang="fr-FR" sz="16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routerLink</a:t>
            </a:r>
            <a:r>
              <a:rPr kumimoji="0" lang="fr-FR" altLang="fr-FR" sz="16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contenuB</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&gt;Contenu B&lt;/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026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Navigation / Routage</a:t>
            </a:r>
          </a:p>
        </p:txBody>
      </p:sp>
      <p:sp>
        <p:nvSpPr>
          <p:cNvPr id="3" name="Espace réservé du contenu 2"/>
          <p:cNvSpPr>
            <a:spLocks noGrp="1"/>
          </p:cNvSpPr>
          <p:nvPr>
            <p:ph idx="1"/>
          </p:nvPr>
        </p:nvSpPr>
        <p:spPr/>
        <p:txBody>
          <a:bodyPr/>
          <a:lstStyle/>
          <a:p>
            <a:pPr marL="457200" indent="-457200">
              <a:buFont typeface="+mj-lt"/>
              <a:buAutoNum type="arabicPeriod" startAt="5"/>
            </a:pPr>
            <a:r>
              <a:rPr lang="fr-FR" dirty="0"/>
              <a:t>Naviguer </a:t>
            </a:r>
            <a:r>
              <a:rPr lang="fr-FR" dirty="0" err="1"/>
              <a:t>programmatiquement</a:t>
            </a:r>
            <a:endParaRPr lang="fr-FR" dirty="0"/>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5" name="Rectangle 1">
            <a:extLst>
              <a:ext uri="{FF2B5EF4-FFF2-40B4-BE49-F238E27FC236}">
                <a16:creationId xmlns:a16="http://schemas.microsoft.com/office/drawing/2014/main" id="{8C52547C-13EE-46AC-9A77-CECF988D7BE5}"/>
              </a:ext>
            </a:extLst>
          </p:cNvPr>
          <p:cNvSpPr>
            <a:spLocks noChangeArrowheads="1"/>
          </p:cNvSpPr>
          <p:nvPr/>
        </p:nvSpPr>
        <p:spPr bwMode="auto">
          <a:xfrm>
            <a:off x="3473326" y="2485370"/>
            <a:ext cx="5245347" cy="2062103"/>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export class </a:t>
            </a:r>
            <a:r>
              <a:rPr kumimoji="0" lang="fr-FR" altLang="fr-FR" sz="160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ContenuBComponent</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constructor</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private</a:t>
            </a:r>
            <a:r>
              <a:rPr kumimoji="0" lang="fr-FR" altLang="fr-FR" sz="16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 router: Router</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onClickRetour</a:t>
            </a: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this.router.navigate</a:t>
            </a:r>
            <a:r>
              <a:rPr kumimoji="0" lang="fr-FR" altLang="fr-FR" sz="16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contenuA</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fr-FR" altLang="fr-FR" sz="16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6523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Navigation / Routage</a:t>
            </a:r>
          </a:p>
        </p:txBody>
      </p:sp>
      <p:sp>
        <p:nvSpPr>
          <p:cNvPr id="3" name="Espace réservé du contenu 2"/>
          <p:cNvSpPr>
            <a:spLocks noGrp="1"/>
          </p:cNvSpPr>
          <p:nvPr>
            <p:ph idx="1"/>
          </p:nvPr>
        </p:nvSpPr>
        <p:spPr/>
        <p:txBody>
          <a:bodyPr/>
          <a:lstStyle/>
          <a:p>
            <a:pPr marL="457200" indent="-457200">
              <a:buFont typeface="+mj-lt"/>
              <a:buAutoNum type="arabicPeriod" startAt="6"/>
            </a:pPr>
            <a:r>
              <a:rPr lang="fr-FR" dirty="0"/>
              <a:t>Gérer les URL paramétrables</a:t>
            </a:r>
          </a:p>
          <a:p>
            <a:pPr marL="914400" lvl="1" indent="-457200">
              <a:buFont typeface="+mj-lt"/>
              <a:buAutoNum type="alphaLcParenR"/>
            </a:pPr>
            <a:r>
              <a:rPr lang="fr-FR" dirty="0"/>
              <a:t>Définir la route</a:t>
            </a:r>
          </a:p>
          <a:p>
            <a:pPr marL="914400" lvl="1" indent="-457200">
              <a:buFont typeface="+mj-lt"/>
              <a:buAutoNum type="alphaLcParenR"/>
            </a:pPr>
            <a:endParaRPr lang="fr-FR" dirty="0"/>
          </a:p>
          <a:p>
            <a:pPr marL="914400" lvl="1" indent="-457200">
              <a:buFont typeface="+mj-lt"/>
              <a:buAutoNum type="alphaLcParenR"/>
            </a:pPr>
            <a:r>
              <a:rPr lang="fr-FR" dirty="0"/>
              <a:t>Définir les liens</a:t>
            </a:r>
          </a:p>
          <a:p>
            <a:pPr marL="914400" lvl="1" indent="-457200">
              <a:buFont typeface="+mj-lt"/>
              <a:buAutoNum type="alphaLcParenR"/>
            </a:pPr>
            <a:endParaRPr lang="fr-FR" dirty="0"/>
          </a:p>
          <a:p>
            <a:pPr marL="914400" lvl="1" indent="-457200">
              <a:buFont typeface="+mj-lt"/>
              <a:buAutoNum type="alphaLcParenR"/>
            </a:pPr>
            <a:endParaRPr lang="fr-FR" dirty="0"/>
          </a:p>
          <a:p>
            <a:pPr marL="914400" lvl="1" indent="-457200">
              <a:buFont typeface="+mj-lt"/>
              <a:buAutoNum type="alphaLcParenR"/>
            </a:pPr>
            <a:endParaRPr lang="fr-FR" dirty="0"/>
          </a:p>
          <a:p>
            <a:pPr marL="914400" lvl="1" indent="-457200">
              <a:buFont typeface="+mj-lt"/>
              <a:buAutoNum type="alphaLcParenR"/>
            </a:pPr>
            <a:endParaRPr lang="fr-FR" dirty="0"/>
          </a:p>
          <a:p>
            <a:pPr marL="914400" lvl="1" indent="-457200">
              <a:buFont typeface="+mj-lt"/>
              <a:buAutoNum type="alphaLcParenR"/>
            </a:pPr>
            <a:r>
              <a:rPr lang="fr-FR" dirty="0"/>
              <a:t>Lire le paramètre</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6" name="Rectangle 1">
            <a:extLst>
              <a:ext uri="{FF2B5EF4-FFF2-40B4-BE49-F238E27FC236}">
                <a16:creationId xmlns:a16="http://schemas.microsoft.com/office/drawing/2014/main" id="{7D0BB44F-7A3E-44FD-B862-7EA3FE8DF70D}"/>
              </a:ext>
            </a:extLst>
          </p:cNvPr>
          <p:cNvSpPr>
            <a:spLocks noChangeArrowheads="1"/>
          </p:cNvSpPr>
          <p:nvPr/>
        </p:nvSpPr>
        <p:spPr bwMode="auto">
          <a:xfrm>
            <a:off x="3669205" y="2564337"/>
            <a:ext cx="7715574" cy="276999"/>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const</a:t>
            </a:r>
            <a:r>
              <a:rPr kumimoji="0" lang="fr-FR" altLang="fr-FR" sz="12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200" i="0" u="none" strike="noStrike" cap="none" normalizeH="0" baseline="0" dirty="0" err="1">
                <a:ln>
                  <a:noFill/>
                </a:ln>
                <a:solidFill>
                  <a:srgbClr val="458383"/>
                </a:solidFill>
                <a:effectLst/>
                <a:latin typeface="Courier New" panose="02070309020205020404" pitchFamily="49" charset="0"/>
                <a:cs typeface="Courier New" panose="02070309020205020404" pitchFamily="49" charset="0"/>
              </a:rPr>
              <a:t>appRoutes</a:t>
            </a: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Routes = [...,{</a:t>
            </a:r>
            <a:r>
              <a:rPr kumimoji="0" lang="fr-FR" altLang="fr-FR" sz="1200"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path</a:t>
            </a: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2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detail</a:t>
            </a:r>
            <a:r>
              <a:rPr kumimoji="0" lang="fr-FR" altLang="fr-FR" sz="12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:id</a:t>
            </a:r>
            <a:r>
              <a:rPr kumimoji="0" lang="fr-FR" altLang="fr-FR" sz="12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component</a:t>
            </a: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DetailComponent</a:t>
            </a: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fr-FR" altLang="fr-FR" sz="120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01D1BF96-8334-467E-BF47-0B3BC8B4EEB6}"/>
              </a:ext>
            </a:extLst>
          </p:cNvPr>
          <p:cNvSpPr>
            <a:spLocks noChangeArrowheads="1"/>
          </p:cNvSpPr>
          <p:nvPr/>
        </p:nvSpPr>
        <p:spPr bwMode="auto">
          <a:xfrm>
            <a:off x="3669205" y="3190319"/>
            <a:ext cx="5763116" cy="46166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2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 </a:t>
            </a:r>
            <a:r>
              <a:rPr kumimoji="0" lang="fr-FR" altLang="fr-FR" sz="1200"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routerLink</a:t>
            </a:r>
            <a:r>
              <a:rPr kumimoji="0" lang="fr-FR" altLang="fr-FR" sz="12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12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2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detail</a:t>
            </a:r>
            <a:r>
              <a:rPr kumimoji="0" lang="fr-FR" altLang="fr-FR" sz="12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lang="fr-FR" altLang="fr-FR" sz="1200" b="1" dirty="0">
                <a:solidFill>
                  <a:srgbClr val="C00000"/>
                </a:solidFill>
                <a:latin typeface="Courier New" panose="02070309020205020404" pitchFamily="49" charset="0"/>
                <a:cs typeface="Courier New" panose="02070309020205020404" pitchFamily="49" charset="0"/>
              </a:rPr>
              <a:t>1</a:t>
            </a:r>
            <a:r>
              <a:rPr kumimoji="0" lang="fr-FR" altLang="fr-FR" sz="12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&gt;Détail </a:t>
            </a:r>
            <a:r>
              <a:rPr kumimoji="0" lang="fr-FR" altLang="fr-FR" sz="1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1</a:t>
            </a: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2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a:t>
            </a: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2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 </a:t>
            </a:r>
            <a:r>
              <a:rPr kumimoji="0" lang="fr-FR" altLang="fr-FR" sz="1200"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routerLink</a:t>
            </a:r>
            <a:r>
              <a:rPr kumimoji="0" lang="fr-FR" altLang="fr-FR" sz="120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fr-FR" altLang="fr-FR" sz="12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2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detail</a:t>
            </a:r>
            <a:r>
              <a:rPr kumimoji="0" lang="fr-FR" altLang="fr-FR" sz="12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r>
              <a:rPr kumimoji="0" lang="fr-FR" altLang="fr-FR" sz="12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idDetail</a:t>
            </a:r>
            <a:r>
              <a:rPr kumimoji="0" lang="fr-FR" altLang="fr-FR" sz="1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r>
              <a:rPr kumimoji="0" lang="fr-FR" altLang="fr-FR" sz="12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&gt;Détail </a:t>
            </a:r>
            <a:r>
              <a:rPr kumimoji="0" lang="fr-FR" altLang="fr-FR" sz="1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r>
              <a:rPr kumimoji="0" lang="fr-FR" altLang="fr-FR" sz="12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idDetail</a:t>
            </a:r>
            <a:r>
              <a:rPr kumimoji="0" lang="fr-FR" altLang="fr-FR" sz="1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2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a:t>
            </a: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fr-FR" altLang="fr-FR" sz="120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3DF41709-B06A-45D5-81A8-76EE1C4304F2}"/>
              </a:ext>
            </a:extLst>
          </p:cNvPr>
          <p:cNvSpPr>
            <a:spLocks noChangeArrowheads="1"/>
          </p:cNvSpPr>
          <p:nvPr/>
        </p:nvSpPr>
        <p:spPr bwMode="auto">
          <a:xfrm>
            <a:off x="3669205" y="3862467"/>
            <a:ext cx="4740400" cy="276999"/>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fr-FR" altLang="fr-FR" sz="120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200"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router</a:t>
            </a:r>
            <a:r>
              <a:rPr kumimoji="0" lang="fr-FR" altLang="fr-FR" sz="120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20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navigate</a:t>
            </a: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r>
              <a:rPr kumimoji="0" lang="fr-FR" altLang="fr-FR" sz="12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detail</a:t>
            </a:r>
            <a:r>
              <a:rPr kumimoji="0" lang="fr-FR" altLang="fr-FR" sz="1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 </a:t>
            </a:r>
            <a:r>
              <a:rPr kumimoji="0" lang="fr-FR" altLang="fr-FR" sz="12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this.idDetail</a:t>
            </a:r>
            <a:r>
              <a:rPr kumimoji="0" lang="fr-FR" altLang="fr-FR" sz="1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fr-FR" altLang="fr-FR" sz="1200" i="0" u="none" strike="noStrike" cap="none" normalizeH="0" baseline="0" dirty="0">
              <a:ln>
                <a:noFill/>
              </a:ln>
              <a:solidFill>
                <a:schemeClr val="tx1"/>
              </a:solidFill>
              <a:effectLst/>
              <a:latin typeface="Arial" panose="020B0604020202020204" pitchFamily="34" charset="0"/>
            </a:endParaRPr>
          </a:p>
        </p:txBody>
      </p:sp>
      <p:sp>
        <p:nvSpPr>
          <p:cNvPr id="11" name="Rectangle 5">
            <a:extLst>
              <a:ext uri="{FF2B5EF4-FFF2-40B4-BE49-F238E27FC236}">
                <a16:creationId xmlns:a16="http://schemas.microsoft.com/office/drawing/2014/main" id="{15F6BAF7-BD7C-4B7D-96D0-AE846EB5A341}"/>
              </a:ext>
            </a:extLst>
          </p:cNvPr>
          <p:cNvSpPr>
            <a:spLocks noChangeArrowheads="1"/>
          </p:cNvSpPr>
          <p:nvPr/>
        </p:nvSpPr>
        <p:spPr bwMode="auto">
          <a:xfrm>
            <a:off x="3669205" y="4749801"/>
            <a:ext cx="7622600" cy="138499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export class </a:t>
            </a:r>
            <a:r>
              <a:rPr kumimoji="0" lang="fr-FR" altLang="fr-FR" sz="120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DetailComponent</a:t>
            </a: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implements</a:t>
            </a:r>
            <a:r>
              <a:rPr kumimoji="0" lang="fr-FR" altLang="fr-FR" sz="12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20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OnInit</a:t>
            </a: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identifiantRecu</a:t>
            </a: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number</a:t>
            </a: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constructor</a:t>
            </a: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2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private</a:t>
            </a:r>
            <a:r>
              <a:rPr kumimoji="0" lang="fr-FR" altLang="fr-FR" sz="1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 route: </a:t>
            </a:r>
            <a:r>
              <a:rPr kumimoji="0" lang="fr-FR" altLang="fr-FR" sz="12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ActivatedRoute</a:t>
            </a: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b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ngOnInit</a:t>
            </a: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fr-FR" altLang="fr-FR" sz="120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200"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identifiantRecu</a:t>
            </a:r>
            <a:r>
              <a:rPr kumimoji="0" lang="fr-FR" altLang="fr-FR" sz="120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 </a:t>
            </a: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r>
              <a:rPr kumimoji="0" lang="fr-FR" altLang="fr-FR" sz="12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this.route.snapshot.paramMap.get</a:t>
            </a:r>
            <a:r>
              <a:rPr kumimoji="0" lang="fr-FR" altLang="fr-FR" sz="12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('id')</a:t>
            </a: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fr-FR" altLang="fr-FR" sz="12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735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8" grpId="0"/>
      <p:bldP spid="9"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A4EDE3-DE57-4995-A798-91BEBF9B9FAA}"/>
              </a:ext>
            </a:extLst>
          </p:cNvPr>
          <p:cNvSpPr>
            <a:spLocks noGrp="1"/>
          </p:cNvSpPr>
          <p:nvPr>
            <p:ph type="title"/>
          </p:nvPr>
        </p:nvSpPr>
        <p:spPr/>
        <p:txBody>
          <a:bodyPr/>
          <a:lstStyle/>
          <a:p>
            <a:r>
              <a:rPr lang="fr-FR" dirty="0"/>
              <a:t>Les commandes d’</a:t>
            </a:r>
            <a:r>
              <a:rPr lang="fr-FR" dirty="0" err="1"/>
              <a:t>Angular</a:t>
            </a:r>
            <a:r>
              <a:rPr lang="fr-FR" dirty="0"/>
              <a:t> CLI</a:t>
            </a:r>
          </a:p>
        </p:txBody>
      </p:sp>
      <p:sp>
        <p:nvSpPr>
          <p:cNvPr id="4" name="Espace réservé du texte 3">
            <a:extLst>
              <a:ext uri="{FF2B5EF4-FFF2-40B4-BE49-F238E27FC236}">
                <a16:creationId xmlns:a16="http://schemas.microsoft.com/office/drawing/2014/main" id="{9F1AFB75-DD4A-44C9-A160-F8FC1908AF68}"/>
              </a:ext>
            </a:extLst>
          </p:cNvPr>
          <p:cNvSpPr>
            <a:spLocks noGrp="1"/>
          </p:cNvSpPr>
          <p:nvPr>
            <p:ph type="body" sz="quarter" idx="14"/>
          </p:nvPr>
        </p:nvSpPr>
        <p:spPr/>
        <p:txBody>
          <a:bodyPr/>
          <a:lstStyle/>
          <a:p>
            <a:r>
              <a:rPr lang="fr-FR" dirty="0"/>
              <a:t>Les bases d’</a:t>
            </a:r>
            <a:r>
              <a:rPr lang="fr-FR" dirty="0" err="1"/>
              <a:t>Angular</a:t>
            </a:r>
            <a:endParaRPr lang="fr-FR" dirty="0"/>
          </a:p>
        </p:txBody>
      </p:sp>
      <p:pic>
        <p:nvPicPr>
          <p:cNvPr id="5" name="Image 4">
            <a:extLst>
              <a:ext uri="{FF2B5EF4-FFF2-40B4-BE49-F238E27FC236}">
                <a16:creationId xmlns:a16="http://schemas.microsoft.com/office/drawing/2014/main" id="{CE2BC114-F36D-4C2C-83C5-A41AE7335B32}"/>
              </a:ext>
            </a:extLst>
          </p:cNvPr>
          <p:cNvPicPr>
            <a:picLocks noChangeAspect="1"/>
          </p:cNvPicPr>
          <p:nvPr/>
        </p:nvPicPr>
        <p:blipFill>
          <a:blip r:embed="rId3"/>
          <a:stretch>
            <a:fillRect/>
          </a:stretch>
        </p:blipFill>
        <p:spPr>
          <a:xfrm>
            <a:off x="1179118" y="1860531"/>
            <a:ext cx="10393017" cy="3756913"/>
          </a:xfrm>
          <a:prstGeom prst="rect">
            <a:avLst/>
          </a:prstGeom>
        </p:spPr>
      </p:pic>
    </p:spTree>
    <p:extLst>
      <p:ext uri="{BB962C8B-B14F-4D97-AF65-F5344CB8AC3E}">
        <p14:creationId xmlns:p14="http://schemas.microsoft.com/office/powerpoint/2010/main" val="37238705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Tree>
    <p:extLst>
      <p:ext uri="{BB962C8B-B14F-4D97-AF65-F5344CB8AC3E}">
        <p14:creationId xmlns:p14="http://schemas.microsoft.com/office/powerpoint/2010/main" val="31635399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Les services web REST</a:t>
            </a:r>
          </a:p>
        </p:txBody>
      </p:sp>
      <p:sp>
        <p:nvSpPr>
          <p:cNvPr id="3" name="Espace réservé du contenu 2"/>
          <p:cNvSpPr>
            <a:spLocks noGrp="1"/>
          </p:cNvSpPr>
          <p:nvPr>
            <p:ph idx="1"/>
          </p:nvPr>
        </p:nvSpPr>
        <p:spPr/>
        <p:txBody>
          <a:bodyPr/>
          <a:lstStyle/>
          <a:p>
            <a:r>
              <a:rPr lang="fr-FR" dirty="0"/>
              <a:t>Interroger un serveur HTTP</a:t>
            </a:r>
          </a:p>
          <a:p>
            <a:r>
              <a:rPr lang="fr-FR" dirty="0"/>
              <a:t>Injection d’un objet </a:t>
            </a:r>
            <a:r>
              <a:rPr lang="fr-FR" dirty="0" err="1"/>
              <a:t>HttpClient</a:t>
            </a:r>
            <a:endParaRPr lang="fr-FR" dirty="0"/>
          </a:p>
          <a:p>
            <a:endParaRPr lang="fr-FR" dirty="0"/>
          </a:p>
          <a:p>
            <a:endParaRPr lang="fr-FR" dirty="0"/>
          </a:p>
          <a:p>
            <a:endParaRPr lang="fr-FR" dirty="0"/>
          </a:p>
          <a:p>
            <a:endParaRPr lang="fr-FR" dirty="0"/>
          </a:p>
          <a:p>
            <a:r>
              <a:rPr lang="fr-FR" dirty="0"/>
              <a:t>Traitement asynchrone</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
        <p:nvSpPr>
          <p:cNvPr id="8" name="Rectangle 1">
            <a:extLst>
              <a:ext uri="{FF2B5EF4-FFF2-40B4-BE49-F238E27FC236}">
                <a16:creationId xmlns:a16="http://schemas.microsoft.com/office/drawing/2014/main" id="{0AC8EA51-C310-4CA4-9699-4C73E30CBDFB}"/>
              </a:ext>
            </a:extLst>
          </p:cNvPr>
          <p:cNvSpPr>
            <a:spLocks noChangeArrowheads="1"/>
          </p:cNvSpPr>
          <p:nvPr/>
        </p:nvSpPr>
        <p:spPr bwMode="auto">
          <a:xfrm>
            <a:off x="3041317" y="2800764"/>
            <a:ext cx="6109365" cy="156966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HttpClient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from</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angular</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common</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export class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CrudHttpService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constructor</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private</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http</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HttpClient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1C0645E5-B62C-48FC-98A8-0D857417DBF6}"/>
              </a:ext>
            </a:extLst>
          </p:cNvPr>
          <p:cNvSpPr/>
          <p:nvPr/>
        </p:nvSpPr>
        <p:spPr>
          <a:xfrm>
            <a:off x="3041317" y="5073134"/>
            <a:ext cx="2252540" cy="369332"/>
          </a:xfrm>
          <a:prstGeom prst="rect">
            <a:avLst/>
          </a:prstGeom>
        </p:spPr>
        <p:txBody>
          <a:bodyPr wrap="none">
            <a:spAutoFit/>
          </a:bodyPr>
          <a:lstStyle/>
          <a:p>
            <a:r>
              <a:rPr lang="fr-FR" altLang="fr-FR" dirty="0">
                <a:solidFill>
                  <a:srgbClr val="000000"/>
                </a:solidFill>
                <a:latin typeface="Courier New" panose="02070309020205020404" pitchFamily="49" charset="0"/>
                <a:cs typeface="Courier New" panose="02070309020205020404" pitchFamily="49" charset="0"/>
              </a:rPr>
              <a:t>Observable&lt;</a:t>
            </a:r>
            <a:r>
              <a:rPr lang="fr-FR" altLang="fr-FR" sz="1600" b="1" dirty="0" err="1">
                <a:solidFill>
                  <a:srgbClr val="000080"/>
                </a:solidFill>
                <a:latin typeface="Courier New" panose="02070309020205020404" pitchFamily="49" charset="0"/>
                <a:cs typeface="Courier New" panose="02070309020205020404" pitchFamily="49" charset="0"/>
              </a:rPr>
              <a:t>any</a:t>
            </a:r>
            <a:r>
              <a:rPr lang="fr-FR" altLang="fr-FR" dirty="0">
                <a:solidFill>
                  <a:srgbClr val="000000"/>
                </a:solidFill>
                <a:latin typeface="Courier New" panose="02070309020205020404" pitchFamily="49" charset="0"/>
                <a:cs typeface="Courier New" panose="02070309020205020404" pitchFamily="49" charset="0"/>
              </a:rPr>
              <a:t>&gt;</a:t>
            </a:r>
            <a:endParaRPr lang="fr-FR" dirty="0"/>
          </a:p>
        </p:txBody>
      </p:sp>
    </p:spTree>
    <p:extLst>
      <p:ext uri="{BB962C8B-B14F-4D97-AF65-F5344CB8AC3E}">
        <p14:creationId xmlns:p14="http://schemas.microsoft.com/office/powerpoint/2010/main" val="70766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29A1B6-755C-41A6-9F51-E509D4156EA1}"/>
              </a:ext>
            </a:extLst>
          </p:cNvPr>
          <p:cNvSpPr>
            <a:spLocks noGrp="1"/>
          </p:cNvSpPr>
          <p:nvPr>
            <p:ph type="title"/>
          </p:nvPr>
        </p:nvSpPr>
        <p:spPr/>
        <p:txBody>
          <a:bodyPr/>
          <a:lstStyle/>
          <a:p>
            <a:r>
              <a:rPr lang="fr-FR" dirty="0"/>
              <a:t>Les services web REST</a:t>
            </a:r>
          </a:p>
        </p:txBody>
      </p:sp>
      <p:sp>
        <p:nvSpPr>
          <p:cNvPr id="3" name="Espace réservé du contenu 2">
            <a:extLst>
              <a:ext uri="{FF2B5EF4-FFF2-40B4-BE49-F238E27FC236}">
                <a16:creationId xmlns:a16="http://schemas.microsoft.com/office/drawing/2014/main" id="{8AE5F5BB-2CE3-493E-962F-20AF1C949D11}"/>
              </a:ext>
            </a:extLst>
          </p:cNvPr>
          <p:cNvSpPr>
            <a:spLocks noGrp="1"/>
          </p:cNvSpPr>
          <p:nvPr>
            <p:ph idx="1"/>
          </p:nvPr>
        </p:nvSpPr>
        <p:spPr/>
        <p:txBody>
          <a:bodyPr/>
          <a:lstStyle/>
          <a:p>
            <a:r>
              <a:rPr lang="fr-FR" dirty="0"/>
              <a:t>Réalisation d’une requête de type GET</a:t>
            </a:r>
          </a:p>
          <a:p>
            <a:endParaRPr lang="fr-FR" dirty="0"/>
          </a:p>
          <a:p>
            <a:endParaRPr lang="fr-FR" dirty="0"/>
          </a:p>
          <a:p>
            <a:endParaRPr lang="fr-FR" dirty="0"/>
          </a:p>
          <a:p>
            <a:r>
              <a:rPr lang="fr-FR" dirty="0"/>
              <a:t>Utilisation</a:t>
            </a:r>
          </a:p>
        </p:txBody>
      </p:sp>
      <p:sp>
        <p:nvSpPr>
          <p:cNvPr id="4" name="Espace réservé du texte 3">
            <a:extLst>
              <a:ext uri="{FF2B5EF4-FFF2-40B4-BE49-F238E27FC236}">
                <a16:creationId xmlns:a16="http://schemas.microsoft.com/office/drawing/2014/main" id="{8686A477-7DF3-4791-8D24-5F8060E4725F}"/>
              </a:ext>
            </a:extLst>
          </p:cNvPr>
          <p:cNvSpPr>
            <a:spLocks noGrp="1"/>
          </p:cNvSpPr>
          <p:nvPr>
            <p:ph type="body" sz="quarter" idx="14"/>
          </p:nvPr>
        </p:nvSpPr>
        <p:spPr/>
        <p:txBody>
          <a:bodyPr/>
          <a:lstStyle/>
          <a:p>
            <a:r>
              <a:rPr lang="fr-FR" dirty="0"/>
              <a:t>Les bases d’</a:t>
            </a:r>
            <a:r>
              <a:rPr lang="fr-FR" dirty="0" err="1"/>
              <a:t>Angular</a:t>
            </a:r>
            <a:endParaRPr lang="fr-FR" dirty="0"/>
          </a:p>
        </p:txBody>
      </p:sp>
      <p:sp>
        <p:nvSpPr>
          <p:cNvPr id="7" name="Rectangle 3">
            <a:extLst>
              <a:ext uri="{FF2B5EF4-FFF2-40B4-BE49-F238E27FC236}">
                <a16:creationId xmlns:a16="http://schemas.microsoft.com/office/drawing/2014/main" id="{BE059939-0A06-4AEA-BF47-61378F0F8C71}"/>
              </a:ext>
            </a:extLst>
          </p:cNvPr>
          <p:cNvSpPr>
            <a:spLocks noChangeArrowheads="1"/>
          </p:cNvSpPr>
          <p:nvPr/>
        </p:nvSpPr>
        <p:spPr bwMode="auto">
          <a:xfrm>
            <a:off x="2671024" y="2351798"/>
            <a:ext cx="6849952" cy="1107996"/>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a:t>
            </a:r>
            <a:r>
              <a:rPr kumimoji="0" lang="fr-FR" altLang="fr-FR" sz="1600" b="0" i="0" u="none" strike="noStrike" cap="none" normalizeH="0" baseline="0" dirty="0">
                <a:ln>
                  <a:noFill/>
                </a:ln>
                <a:solidFill>
                  <a:srgbClr val="7A7A43"/>
                </a:solidFill>
                <a:effectLst/>
                <a:latin typeface="Courier New" panose="02070309020205020404" pitchFamily="49" charset="0"/>
                <a:cs typeface="Courier New" panose="02070309020205020404" pitchFamily="49" charset="0"/>
              </a:rPr>
              <a:t>obtenir</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Observable</a:t>
            </a:r>
            <a:r>
              <a:rPr lang="fr-FR" altLang="fr-FR" sz="1600" dirty="0">
                <a:solidFill>
                  <a:srgbClr val="000000"/>
                </a:solidFill>
                <a:latin typeface="Courier New" panose="02070309020205020404" pitchFamily="49" charset="0"/>
                <a:cs typeface="Courier New" panose="02070309020205020404" pitchFamily="49" charset="0"/>
              </a:rPr>
              <a:t>&lt;</a:t>
            </a:r>
            <a:r>
              <a:rPr lang="fr-FR" altLang="fr-FR" sz="1600" b="1" dirty="0" err="1">
                <a:solidFill>
                  <a:srgbClr val="000080"/>
                </a:solidFill>
                <a:latin typeface="Courier New" panose="02070309020205020404" pitchFamily="49" charset="0"/>
                <a:cs typeface="Courier New" panose="02070309020205020404" pitchFamily="49" charset="0"/>
              </a:rPr>
              <a:t>any</a:t>
            </a:r>
            <a:r>
              <a:rPr lang="fr-FR" altLang="fr-FR" sz="1600" dirty="0">
                <a:solidFill>
                  <a:srgbClr val="000000"/>
                </a:solidFill>
                <a:latin typeface="Courier New" panose="02070309020205020404" pitchFamily="49" charset="0"/>
                <a:cs typeface="Courier New" panose="02070309020205020404" pitchFamily="49" charset="0"/>
              </a:rPr>
              <a:t>&gt;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http</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get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"http://localhost:8080/infos"</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D86A15C6-E11E-4354-A043-7DC577AE5E8A}"/>
              </a:ext>
            </a:extLst>
          </p:cNvPr>
          <p:cNvSpPr>
            <a:spLocks noChangeArrowheads="1"/>
          </p:cNvSpPr>
          <p:nvPr/>
        </p:nvSpPr>
        <p:spPr bwMode="auto">
          <a:xfrm>
            <a:off x="2671024" y="4231541"/>
            <a:ext cx="7837402" cy="1323439"/>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crudHttpService</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obtenir</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subscribe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(value)=&gt;</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datas</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error</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r>
              <a:rPr kumimoji="0" lang="fr-FR" altLang="fr-FR" sz="16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console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7A7A43"/>
                </a:solidFill>
                <a:effectLst/>
                <a:latin typeface="Courier New" panose="02070309020205020404" pitchFamily="49" charset="0"/>
                <a:cs typeface="Courier New" panose="02070309020205020404" pitchFamily="49" charset="0"/>
              </a:rPr>
              <a:t>log</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"Erreur: "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error</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()=&gt;</a:t>
            </a:r>
            <a:r>
              <a:rPr kumimoji="0" lang="fr-FR" altLang="fr-FR" sz="16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console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7A7A43"/>
                </a:solidFill>
                <a:effectLst/>
                <a:latin typeface="Courier New" panose="02070309020205020404" pitchFamily="49" charset="0"/>
                <a:cs typeface="Courier New" panose="02070309020205020404" pitchFamily="49" charset="0"/>
              </a:rPr>
              <a:t>log</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"Fin"</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724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88F25C-01E7-4AE7-BE96-1E1751ECF8D5}"/>
              </a:ext>
            </a:extLst>
          </p:cNvPr>
          <p:cNvSpPr>
            <a:spLocks noGrp="1"/>
          </p:cNvSpPr>
          <p:nvPr>
            <p:ph type="title"/>
          </p:nvPr>
        </p:nvSpPr>
        <p:spPr/>
        <p:txBody>
          <a:bodyPr/>
          <a:lstStyle/>
          <a:p>
            <a:r>
              <a:rPr lang="fr-FR" dirty="0"/>
              <a:t>Les services web REST</a:t>
            </a:r>
          </a:p>
        </p:txBody>
      </p:sp>
      <p:sp>
        <p:nvSpPr>
          <p:cNvPr id="3" name="Espace réservé du contenu 2">
            <a:extLst>
              <a:ext uri="{FF2B5EF4-FFF2-40B4-BE49-F238E27FC236}">
                <a16:creationId xmlns:a16="http://schemas.microsoft.com/office/drawing/2014/main" id="{6DCA5BA7-779C-4AF7-9603-49F61DAC63DD}"/>
              </a:ext>
            </a:extLst>
          </p:cNvPr>
          <p:cNvSpPr>
            <a:spLocks noGrp="1"/>
          </p:cNvSpPr>
          <p:nvPr>
            <p:ph idx="1"/>
          </p:nvPr>
        </p:nvSpPr>
        <p:spPr>
          <a:xfrm>
            <a:off x="1179118" y="1825625"/>
            <a:ext cx="10718843" cy="3729355"/>
          </a:xfrm>
        </p:spPr>
        <p:txBody>
          <a:bodyPr/>
          <a:lstStyle/>
          <a:p>
            <a:r>
              <a:rPr lang="fr-FR" dirty="0"/>
              <a:t>Réalisation d’une requête de type POST</a:t>
            </a:r>
          </a:p>
          <a:p>
            <a:endParaRPr lang="fr-FR" dirty="0"/>
          </a:p>
          <a:p>
            <a:endParaRPr lang="fr-FR" dirty="0"/>
          </a:p>
          <a:p>
            <a:endParaRPr lang="fr-FR" dirty="0"/>
          </a:p>
          <a:p>
            <a:r>
              <a:rPr lang="fr-FR" dirty="0"/>
              <a:t>Utilisation</a:t>
            </a:r>
          </a:p>
        </p:txBody>
      </p:sp>
      <p:sp>
        <p:nvSpPr>
          <p:cNvPr id="4" name="Espace réservé du texte 3">
            <a:extLst>
              <a:ext uri="{FF2B5EF4-FFF2-40B4-BE49-F238E27FC236}">
                <a16:creationId xmlns:a16="http://schemas.microsoft.com/office/drawing/2014/main" id="{3E009FDD-D7C2-49BA-B547-B6CF964826C0}"/>
              </a:ext>
            </a:extLst>
          </p:cNvPr>
          <p:cNvSpPr>
            <a:spLocks noGrp="1"/>
          </p:cNvSpPr>
          <p:nvPr>
            <p:ph type="body" sz="quarter" idx="14"/>
          </p:nvPr>
        </p:nvSpPr>
        <p:spPr/>
        <p:txBody>
          <a:bodyPr/>
          <a:lstStyle/>
          <a:p>
            <a:r>
              <a:rPr lang="fr-FR" dirty="0"/>
              <a:t>Les bases d’</a:t>
            </a:r>
            <a:r>
              <a:rPr lang="fr-FR" dirty="0" err="1"/>
              <a:t>Angular</a:t>
            </a:r>
            <a:endParaRPr lang="fr-FR" dirty="0"/>
          </a:p>
        </p:txBody>
      </p:sp>
      <p:sp>
        <p:nvSpPr>
          <p:cNvPr id="9" name="Rectangle 1">
            <a:extLst>
              <a:ext uri="{FF2B5EF4-FFF2-40B4-BE49-F238E27FC236}">
                <a16:creationId xmlns:a16="http://schemas.microsoft.com/office/drawing/2014/main" id="{E77C0755-53E7-44F1-9DC4-71817AEBF61B}"/>
              </a:ext>
            </a:extLst>
          </p:cNvPr>
          <p:cNvSpPr>
            <a:spLocks noChangeArrowheads="1"/>
          </p:cNvSpPr>
          <p:nvPr/>
        </p:nvSpPr>
        <p:spPr bwMode="auto">
          <a:xfrm>
            <a:off x="2665558" y="2366597"/>
            <a:ext cx="7837402" cy="1323439"/>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a:t>
            </a:r>
            <a:r>
              <a:rPr kumimoji="0" lang="fr-FR" altLang="fr-FR" sz="1600" b="0" i="0" u="none" strike="noStrike" cap="none" normalizeH="0" baseline="0" dirty="0">
                <a:ln>
                  <a:noFill/>
                </a:ln>
                <a:solidFill>
                  <a:srgbClr val="7A7A43"/>
                </a:solidFill>
                <a:effectLst/>
                <a:latin typeface="Courier New" panose="02070309020205020404" pitchFamily="49" charset="0"/>
                <a:cs typeface="Courier New" panose="02070309020205020404" pitchFamily="49" charset="0"/>
              </a:rPr>
              <a:t>ajouter</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(data: </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any</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Observable</a:t>
            </a:r>
            <a:r>
              <a:rPr lang="fr-FR" altLang="fr-FR" sz="1600" dirty="0">
                <a:solidFill>
                  <a:srgbClr val="000000"/>
                </a:solidFill>
                <a:latin typeface="Courier New" panose="02070309020205020404" pitchFamily="49" charset="0"/>
                <a:cs typeface="Courier New" panose="02070309020205020404" pitchFamily="49" charset="0"/>
              </a:rPr>
              <a:t>&lt;</a:t>
            </a:r>
            <a:r>
              <a:rPr lang="fr-FR" altLang="fr-FR" sz="1600" b="1" dirty="0" err="1">
                <a:solidFill>
                  <a:srgbClr val="000080"/>
                </a:solidFill>
                <a:latin typeface="Courier New" panose="02070309020205020404" pitchFamily="49" charset="0"/>
                <a:cs typeface="Courier New" panose="02070309020205020404" pitchFamily="49" charset="0"/>
              </a:rPr>
              <a:t>any</a:t>
            </a:r>
            <a:r>
              <a:rPr lang="fr-FR" altLang="fr-FR" sz="1600" dirty="0">
                <a:solidFill>
                  <a:srgbClr val="000000"/>
                </a:solidFill>
                <a:latin typeface="Courier New" panose="02070309020205020404" pitchFamily="49" charset="0"/>
                <a:cs typeface="Courier New" panose="02070309020205020404" pitchFamily="49" charset="0"/>
              </a:rPr>
              <a:t>&gt;</a:t>
            </a:r>
          </a:p>
          <a:p>
            <a:pPr lvl="0" eaLnBrk="0" fontAlgn="base" hangingPunct="0">
              <a:spcBef>
                <a:spcPct val="0"/>
              </a:spcBef>
              <a:spcAft>
                <a:spcPct val="0"/>
              </a:spcAft>
            </a:pP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fr-FR" altLang="fr-FR" sz="1600" b="1" dirty="0">
                <a:solidFill>
                  <a:srgbClr val="000080"/>
                </a:solidFill>
                <a:latin typeface="Courier New" panose="02070309020205020404" pitchFamily="49" charset="0"/>
                <a:cs typeface="Courier New" panose="02070309020205020404" pitchFamily="49" charset="0"/>
              </a:rPr>
              <a:t>return</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http</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post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"http://localhost:8080/</a:t>
            </a:r>
            <a:r>
              <a:rPr kumimoji="0" lang="fr-FR" altLang="fr-FR"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infos"</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,data</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2FFFAB6A-4FE9-4509-9785-0E0A8960939C}"/>
              </a:ext>
            </a:extLst>
          </p:cNvPr>
          <p:cNvSpPr>
            <a:spLocks noChangeArrowheads="1"/>
          </p:cNvSpPr>
          <p:nvPr/>
        </p:nvSpPr>
        <p:spPr bwMode="auto">
          <a:xfrm>
            <a:off x="2671024" y="4168833"/>
            <a:ext cx="6849952" cy="33855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crudHttpService</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ajouter</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"des infos"</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subscribe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697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88F25C-01E7-4AE7-BE96-1E1751ECF8D5}"/>
              </a:ext>
            </a:extLst>
          </p:cNvPr>
          <p:cNvSpPr>
            <a:spLocks noGrp="1"/>
          </p:cNvSpPr>
          <p:nvPr>
            <p:ph type="title"/>
          </p:nvPr>
        </p:nvSpPr>
        <p:spPr/>
        <p:txBody>
          <a:bodyPr/>
          <a:lstStyle/>
          <a:p>
            <a:r>
              <a:rPr lang="fr-FR" dirty="0"/>
              <a:t>Les services web REST</a:t>
            </a:r>
          </a:p>
        </p:txBody>
      </p:sp>
      <p:sp>
        <p:nvSpPr>
          <p:cNvPr id="3" name="Espace réservé du contenu 2">
            <a:extLst>
              <a:ext uri="{FF2B5EF4-FFF2-40B4-BE49-F238E27FC236}">
                <a16:creationId xmlns:a16="http://schemas.microsoft.com/office/drawing/2014/main" id="{6DCA5BA7-779C-4AF7-9603-49F61DAC63DD}"/>
              </a:ext>
            </a:extLst>
          </p:cNvPr>
          <p:cNvSpPr>
            <a:spLocks noGrp="1"/>
          </p:cNvSpPr>
          <p:nvPr>
            <p:ph idx="1"/>
          </p:nvPr>
        </p:nvSpPr>
        <p:spPr/>
        <p:txBody>
          <a:bodyPr/>
          <a:lstStyle/>
          <a:p>
            <a:r>
              <a:rPr lang="fr-FR" dirty="0"/>
              <a:t>Traitement des données avant restitution</a:t>
            </a:r>
          </a:p>
          <a:p>
            <a:r>
              <a:rPr lang="fr-FR" dirty="0" err="1">
                <a:latin typeface="Courier New" panose="02070309020205020404" pitchFamily="49" charset="0"/>
                <a:cs typeface="Courier New" panose="02070309020205020404" pitchFamily="49" charset="0"/>
              </a:rPr>
              <a:t>Subject</a:t>
            </a:r>
            <a:r>
              <a:rPr lang="fr-FR" dirty="0"/>
              <a:t> : observateur et observable</a:t>
            </a:r>
          </a:p>
        </p:txBody>
      </p:sp>
      <p:sp>
        <p:nvSpPr>
          <p:cNvPr id="4" name="Espace réservé du texte 3">
            <a:extLst>
              <a:ext uri="{FF2B5EF4-FFF2-40B4-BE49-F238E27FC236}">
                <a16:creationId xmlns:a16="http://schemas.microsoft.com/office/drawing/2014/main" id="{3E009FDD-D7C2-49BA-B547-B6CF964826C0}"/>
              </a:ext>
            </a:extLst>
          </p:cNvPr>
          <p:cNvSpPr>
            <a:spLocks noGrp="1"/>
          </p:cNvSpPr>
          <p:nvPr>
            <p:ph type="body" sz="quarter" idx="14"/>
          </p:nvPr>
        </p:nvSpPr>
        <p:spPr/>
        <p:txBody>
          <a:bodyPr/>
          <a:lstStyle/>
          <a:p>
            <a:r>
              <a:rPr lang="fr-FR" dirty="0"/>
              <a:t>Les bases d’</a:t>
            </a:r>
            <a:r>
              <a:rPr lang="fr-FR" dirty="0" err="1"/>
              <a:t>Angular</a:t>
            </a:r>
            <a:endParaRPr lang="fr-FR" dirty="0"/>
          </a:p>
        </p:txBody>
      </p:sp>
      <p:sp>
        <p:nvSpPr>
          <p:cNvPr id="11" name="Rectangle 2">
            <a:extLst>
              <a:ext uri="{FF2B5EF4-FFF2-40B4-BE49-F238E27FC236}">
                <a16:creationId xmlns:a16="http://schemas.microsoft.com/office/drawing/2014/main" id="{E2EDCCF4-8424-447D-A4CD-87E39FF3CA9D}"/>
              </a:ext>
            </a:extLst>
          </p:cNvPr>
          <p:cNvSpPr>
            <a:spLocks noChangeArrowheads="1"/>
          </p:cNvSpPr>
          <p:nvPr/>
        </p:nvSpPr>
        <p:spPr bwMode="auto">
          <a:xfrm>
            <a:off x="1807005" y="3030061"/>
            <a:ext cx="8824852" cy="2800767"/>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//Création d’un </a:t>
            </a:r>
            <a:r>
              <a:rPr lang="fr-FR" altLang="fr-FR" sz="1600" i="1" dirty="0" err="1">
                <a:solidFill>
                  <a:srgbClr val="808080"/>
                </a:solidFill>
                <a:latin typeface="Courier New" panose="02070309020205020404" pitchFamily="49" charset="0"/>
                <a:cs typeface="Courier New" panose="02070309020205020404" pitchFamily="49" charset="0"/>
              </a:rPr>
              <a:t>s</a:t>
            </a:r>
            <a:r>
              <a:rPr kumimoji="0" lang="fr-FR" altLang="fr-FR" sz="160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ubject</a:t>
            </a:r>
            <a:br>
              <a:rPr kumimoji="0" lang="fr-FR" altLang="fr-FR"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var </a:t>
            </a:r>
            <a:r>
              <a:rPr kumimoji="0" lang="fr-FR" altLang="fr-FR" sz="1600" b="0" i="0" u="none" strike="noStrike" cap="none" normalizeH="0" baseline="0" dirty="0">
                <a:ln>
                  <a:noFill/>
                </a:ln>
                <a:solidFill>
                  <a:srgbClr val="458383"/>
                </a:solidFill>
                <a:effectLst/>
                <a:latin typeface="Courier New" panose="02070309020205020404" pitchFamily="49" charset="0"/>
                <a:cs typeface="Courier New" panose="02070309020205020404" pitchFamily="49" charset="0"/>
              </a:rPr>
              <a:t>sujet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Subject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any</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 = </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Subject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any</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//Observation d'un </a:t>
            </a:r>
            <a:r>
              <a:rPr kumimoji="0" lang="fr-FR" altLang="fr-FR" sz="160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subject</a:t>
            </a:r>
            <a:r>
              <a:rPr kumimoji="0" lang="fr-FR" altLang="fr-FR"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(c'est un observable)</a:t>
            </a:r>
            <a:br>
              <a:rPr kumimoji="0" lang="fr-FR" altLang="fr-FR"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err="1">
                <a:ln>
                  <a:noFill/>
                </a:ln>
                <a:solidFill>
                  <a:srgbClr val="458383"/>
                </a:solidFill>
                <a:effectLst/>
                <a:latin typeface="Courier New" panose="02070309020205020404" pitchFamily="49" charset="0"/>
                <a:cs typeface="Courier New" panose="02070309020205020404" pitchFamily="49" charset="0"/>
              </a:rPr>
              <a:t>sujet</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subscribe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=&gt; </a:t>
            </a:r>
            <a:r>
              <a:rPr kumimoji="0" lang="fr-FR" altLang="fr-FR" sz="16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console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7A7A43"/>
                </a:solidFill>
                <a:effectLst/>
                <a:latin typeface="Courier New" panose="02070309020205020404" pitchFamily="49" charset="0"/>
                <a:cs typeface="Courier New" panose="02070309020205020404" pitchFamily="49" charset="0"/>
              </a:rPr>
              <a:t>log</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"Le sujet me dit : "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error</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=&gt; </a:t>
            </a:r>
            <a:r>
              <a:rPr kumimoji="0" lang="fr-FR" altLang="fr-FR" sz="16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console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7A7A43"/>
                </a:solidFill>
                <a:effectLst/>
                <a:latin typeface="Courier New" panose="02070309020205020404" pitchFamily="49" charset="0"/>
                <a:cs typeface="Courier New" panose="02070309020205020404" pitchFamily="49" charset="0"/>
              </a:rPr>
              <a:t>log</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"Erreur : "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error</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()=&gt;</a:t>
            </a:r>
            <a:r>
              <a:rPr kumimoji="0" lang="fr-FR" altLang="fr-FR" sz="16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console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7A7A43"/>
                </a:solidFill>
                <a:effectLst/>
                <a:latin typeface="Courier New" panose="02070309020205020404" pitchFamily="49" charset="0"/>
                <a:cs typeface="Courier New" panose="02070309020205020404" pitchFamily="49" charset="0"/>
              </a:rPr>
              <a:t>log</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"Fin de l'écoute"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//On lui envoie des données (c'est un observateur)</a:t>
            </a:r>
            <a:br>
              <a:rPr kumimoji="0" lang="fr-FR" altLang="fr-FR"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err="1">
                <a:ln>
                  <a:noFill/>
                </a:ln>
                <a:solidFill>
                  <a:srgbClr val="458383"/>
                </a:solidFill>
                <a:effectLst/>
                <a:latin typeface="Courier New" panose="02070309020205020404" pitchFamily="49" charset="0"/>
                <a:cs typeface="Courier New" panose="02070309020205020404" pitchFamily="49" charset="0"/>
              </a:rPr>
              <a:t>sujet</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next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"bonjour tout le</a:t>
            </a:r>
            <a:r>
              <a:rPr lang="fr-FR" altLang="fr-FR" sz="1600" b="1" dirty="0">
                <a:solidFill>
                  <a:srgbClr val="008000"/>
                </a:solidFill>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monde"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err="1">
                <a:ln>
                  <a:noFill/>
                </a:ln>
                <a:solidFill>
                  <a:srgbClr val="458383"/>
                </a:solidFill>
                <a:effectLst/>
                <a:latin typeface="Courier New" panose="02070309020205020404" pitchFamily="49" charset="0"/>
                <a:cs typeface="Courier New" panose="02070309020205020404" pitchFamily="49" charset="0"/>
              </a:rPr>
              <a:t>sujet</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complete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558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29A1B6-755C-41A6-9F51-E509D4156EA1}"/>
              </a:ext>
            </a:extLst>
          </p:cNvPr>
          <p:cNvSpPr>
            <a:spLocks noGrp="1"/>
          </p:cNvSpPr>
          <p:nvPr>
            <p:ph type="title"/>
          </p:nvPr>
        </p:nvSpPr>
        <p:spPr/>
        <p:txBody>
          <a:bodyPr/>
          <a:lstStyle/>
          <a:p>
            <a:r>
              <a:rPr lang="fr-FR" dirty="0"/>
              <a:t>Les services web REST</a:t>
            </a:r>
          </a:p>
        </p:txBody>
      </p:sp>
      <p:sp>
        <p:nvSpPr>
          <p:cNvPr id="3" name="Espace réservé du contenu 2">
            <a:extLst>
              <a:ext uri="{FF2B5EF4-FFF2-40B4-BE49-F238E27FC236}">
                <a16:creationId xmlns:a16="http://schemas.microsoft.com/office/drawing/2014/main" id="{8AE5F5BB-2CE3-493E-962F-20AF1C949D11}"/>
              </a:ext>
            </a:extLst>
          </p:cNvPr>
          <p:cNvSpPr>
            <a:spLocks noGrp="1"/>
          </p:cNvSpPr>
          <p:nvPr>
            <p:ph idx="1"/>
          </p:nvPr>
        </p:nvSpPr>
        <p:spPr/>
        <p:txBody>
          <a:bodyPr/>
          <a:lstStyle/>
          <a:p>
            <a:r>
              <a:rPr lang="fr-FR" dirty="0"/>
              <a:t>Évolution d’une requête de type GET</a:t>
            </a:r>
          </a:p>
        </p:txBody>
      </p:sp>
      <p:sp>
        <p:nvSpPr>
          <p:cNvPr id="4" name="Espace réservé du texte 3">
            <a:extLst>
              <a:ext uri="{FF2B5EF4-FFF2-40B4-BE49-F238E27FC236}">
                <a16:creationId xmlns:a16="http://schemas.microsoft.com/office/drawing/2014/main" id="{8686A477-7DF3-4791-8D24-5F8060E4725F}"/>
              </a:ext>
            </a:extLst>
          </p:cNvPr>
          <p:cNvSpPr>
            <a:spLocks noGrp="1"/>
          </p:cNvSpPr>
          <p:nvPr>
            <p:ph type="body" sz="quarter" idx="14"/>
          </p:nvPr>
        </p:nvSpPr>
        <p:spPr/>
        <p:txBody>
          <a:bodyPr/>
          <a:lstStyle/>
          <a:p>
            <a:r>
              <a:rPr lang="fr-FR" dirty="0"/>
              <a:t>Les bases d’</a:t>
            </a:r>
            <a:r>
              <a:rPr lang="fr-FR" dirty="0" err="1"/>
              <a:t>Angular</a:t>
            </a:r>
            <a:endParaRPr lang="fr-FR" dirty="0"/>
          </a:p>
        </p:txBody>
      </p:sp>
      <p:sp>
        <p:nvSpPr>
          <p:cNvPr id="5" name="Rectangle 1">
            <a:extLst>
              <a:ext uri="{FF2B5EF4-FFF2-40B4-BE49-F238E27FC236}">
                <a16:creationId xmlns:a16="http://schemas.microsoft.com/office/drawing/2014/main" id="{E9983FE0-D987-4621-ADAE-C9FA5F4E374F}"/>
              </a:ext>
            </a:extLst>
          </p:cNvPr>
          <p:cNvSpPr>
            <a:spLocks noChangeArrowheads="1"/>
          </p:cNvSpPr>
          <p:nvPr/>
        </p:nvSpPr>
        <p:spPr bwMode="auto">
          <a:xfrm>
            <a:off x="1179118" y="2305882"/>
            <a:ext cx="11012882" cy="403187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a:t>
            </a:r>
            <a:r>
              <a:rPr kumimoji="0" lang="fr-FR" altLang="fr-FR" sz="1600" b="0" i="0" u="none" strike="noStrike" cap="none" normalizeH="0" baseline="0" dirty="0">
                <a:ln>
                  <a:noFill/>
                </a:ln>
                <a:solidFill>
                  <a:srgbClr val="7A7A43"/>
                </a:solidFill>
                <a:effectLst/>
                <a:latin typeface="Courier New" panose="02070309020205020404" pitchFamily="49" charset="0"/>
                <a:cs typeface="Courier New" panose="02070309020205020404" pitchFamily="49" charset="0"/>
              </a:rPr>
              <a:t>obtenir</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Observable&lt;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string</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var sujet : </a:t>
            </a:r>
            <a:r>
              <a:rPr kumimoji="0" lang="fr-FR" altLang="fr-FR" sz="16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Subject</a:t>
            </a:r>
            <a:r>
              <a:rPr kumimoji="0" lang="fr-FR" altLang="fr-FR" sz="16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&lt;string[]&gt; = new </a:t>
            </a:r>
            <a:r>
              <a:rPr kumimoji="0" lang="fr-FR" altLang="fr-FR" sz="16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Subject</a:t>
            </a:r>
            <a:r>
              <a:rPr kumimoji="0" lang="fr-FR" altLang="fr-FR" sz="16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&lt;string[]&gt;();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http</a:t>
            </a:r>
            <a:endParaRPr kumimoji="0" lang="fr-FR" altLang="fr-FR" sz="16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b="1" dirty="0">
                <a:solidFill>
                  <a:srgbClr val="660E7A"/>
                </a:solidFill>
                <a:latin typeface="Courier New" panose="02070309020205020404" pitchFamily="49" charset="0"/>
                <a:cs typeface="Courier New" panose="02070309020205020404" pitchFamily="49" charset="0"/>
              </a:rPr>
              <a:t>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get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fr-FR" altLang="fr-FR"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string</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r>
              <a:rPr kumimoji="0" lang="fr-FR" altLang="fr-FR"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"http://localhost:8080/infos"</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subscribe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(tab) =&gt;{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000000"/>
                </a:solidFill>
                <a:latin typeface="Courier New" panose="02070309020205020404" pitchFamily="49" charset="0"/>
                <a:cs typeface="Courier New" panose="02070309020205020404" pitchFamily="49" charset="0"/>
              </a:rPr>
              <a:t>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tab.</a:t>
            </a:r>
            <a:r>
              <a:rPr kumimoji="0" lang="fr-FR" altLang="fr-FR" sz="16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forEach</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index) =&gt; tab[index]=tab[index].</a:t>
            </a:r>
            <a:r>
              <a:rPr kumimoji="0" lang="fr-FR" altLang="fr-FR" sz="16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toUpperCase</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sujet.next</a:t>
            </a:r>
            <a:r>
              <a:rPr kumimoji="0" lang="fr-FR" altLang="fr-FR" sz="16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(value)</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000000"/>
                </a:solidFill>
                <a:latin typeface="Courier New" panose="02070309020205020404" pitchFamily="49" charset="0"/>
                <a:cs typeface="Courier New" panose="02070309020205020404" pitchFamily="49" charset="0"/>
              </a:rPr>
              <a:t>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error</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r>
              <a:rPr kumimoji="0" lang="fr-FR" altLang="fr-FR" sz="16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sujet.error</a:t>
            </a:r>
            <a:r>
              <a:rPr kumimoji="0" lang="fr-FR" altLang="fr-FR" sz="16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r>
              <a:rPr kumimoji="0" lang="fr-FR" altLang="fr-FR" sz="16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error</a:t>
            </a:r>
            <a:r>
              <a:rPr kumimoji="0" lang="fr-FR" altLang="fr-FR" sz="16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=&gt; </a:t>
            </a:r>
            <a:r>
              <a:rPr kumimoji="0" lang="fr-FR" altLang="fr-FR" sz="1600" b="1"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sujet.complete</a:t>
            </a:r>
            <a:r>
              <a:rPr kumimoji="0" lang="fr-FR" altLang="fr-FR" sz="16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000000"/>
                </a:solidFill>
                <a:latin typeface="Courier New" panose="02070309020205020404" pitchFamily="49" charset="0"/>
                <a:cs typeface="Courier New" panose="02070309020205020404" pitchFamily="49" charset="0"/>
              </a:rPr>
              <a:t>      </a:t>
            </a: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fr-FR" altLang="fr-FR" sz="16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return sujet;</a:t>
            </a:r>
            <a:br>
              <a:rPr kumimoji="0" lang="fr-FR" altLang="fr-FR" sz="1600" b="1"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br>
            <a: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fr-FR" altLang="fr-FR"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148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Tree>
    <p:extLst>
      <p:ext uri="{BB962C8B-B14F-4D97-AF65-F5344CB8AC3E}">
        <p14:creationId xmlns:p14="http://schemas.microsoft.com/office/powerpoint/2010/main" val="39643638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Tree>
    <p:extLst>
      <p:ext uri="{BB962C8B-B14F-4D97-AF65-F5344CB8AC3E}">
        <p14:creationId xmlns:p14="http://schemas.microsoft.com/office/powerpoint/2010/main" val="11572897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Conclusion</a:t>
            </a:r>
          </a:p>
        </p:txBody>
      </p:sp>
      <p:sp>
        <p:nvSpPr>
          <p:cNvPr id="5" name="Espace réservé du contenu 4"/>
          <p:cNvSpPr>
            <a:spLocks noGrp="1"/>
          </p:cNvSpPr>
          <p:nvPr>
            <p:ph idx="1"/>
          </p:nvPr>
        </p:nvSpPr>
        <p:spPr>
          <a:xfrm>
            <a:off x="4645506" y="1099255"/>
            <a:ext cx="7252455" cy="4144991"/>
          </a:xfrm>
        </p:spPr>
        <p:txBody>
          <a:bodyPr/>
          <a:lstStyle/>
          <a:p>
            <a:r>
              <a:rPr lang="fr-FR" dirty="0"/>
              <a:t>Vous connaissez les </a:t>
            </a:r>
            <a:r>
              <a:rPr lang="fr-FR" dirty="0" err="1"/>
              <a:t>fondementaux</a:t>
            </a:r>
            <a:r>
              <a:rPr lang="fr-FR" dirty="0"/>
              <a:t> d’</a:t>
            </a:r>
            <a:r>
              <a:rPr lang="fr-FR" dirty="0" err="1"/>
              <a:t>Angular</a:t>
            </a:r>
            <a:r>
              <a:rPr lang="fr-FR" dirty="0"/>
              <a:t> :</a:t>
            </a:r>
          </a:p>
          <a:p>
            <a:pPr lvl="1"/>
            <a:r>
              <a:rPr lang="fr-FR" dirty="0"/>
              <a:t>Les composants</a:t>
            </a:r>
          </a:p>
          <a:p>
            <a:pPr lvl="1"/>
            <a:r>
              <a:rPr lang="fr-FR" dirty="0"/>
              <a:t>Les </a:t>
            </a:r>
            <a:r>
              <a:rPr lang="fr-FR" dirty="0" err="1"/>
              <a:t>templates</a:t>
            </a:r>
            <a:endParaRPr lang="fr-FR" dirty="0"/>
          </a:p>
          <a:p>
            <a:pPr lvl="1"/>
            <a:r>
              <a:rPr lang="fr-FR" dirty="0"/>
              <a:t>Les pipes</a:t>
            </a:r>
          </a:p>
          <a:p>
            <a:pPr lvl="1"/>
            <a:r>
              <a:rPr lang="fr-FR" dirty="0"/>
              <a:t>Les directives</a:t>
            </a:r>
          </a:p>
          <a:p>
            <a:pPr lvl="1"/>
            <a:r>
              <a:rPr lang="fr-FR" dirty="0"/>
              <a:t>Les services</a:t>
            </a:r>
          </a:p>
          <a:p>
            <a:pPr lvl="1"/>
            <a:r>
              <a:rPr lang="fr-FR" dirty="0"/>
              <a:t>La gestion des formulaires</a:t>
            </a:r>
          </a:p>
          <a:p>
            <a:pPr lvl="1"/>
            <a:r>
              <a:rPr lang="fr-FR" dirty="0"/>
              <a:t>La navigation et le routage</a:t>
            </a:r>
          </a:p>
          <a:p>
            <a:pPr lvl="1"/>
            <a:r>
              <a:rPr lang="fr-FR" dirty="0"/>
              <a:t>L’usage des services web REST</a:t>
            </a:r>
          </a:p>
        </p:txBody>
      </p:sp>
      <p:sp>
        <p:nvSpPr>
          <p:cNvPr id="7" name="Espace réservé du texte 6"/>
          <p:cNvSpPr>
            <a:spLocks noGrp="1"/>
          </p:cNvSpPr>
          <p:nvPr>
            <p:ph type="body" sz="quarter" idx="14"/>
          </p:nvPr>
        </p:nvSpPr>
        <p:spPr/>
        <p:txBody>
          <a:bodyPr/>
          <a:lstStyle/>
          <a:p>
            <a:r>
              <a:rPr lang="fr-FR" dirty="0"/>
              <a:t>Les bases d’</a:t>
            </a:r>
            <a:r>
              <a:rPr lang="fr-FR" dirty="0" err="1"/>
              <a:t>Angular</a:t>
            </a:r>
            <a:endParaRPr lang="fr-FR" dirty="0"/>
          </a:p>
        </p:txBody>
      </p:sp>
    </p:spTree>
    <p:extLst>
      <p:ext uri="{BB962C8B-B14F-4D97-AF65-F5344CB8AC3E}">
        <p14:creationId xmlns:p14="http://schemas.microsoft.com/office/powerpoint/2010/main" val="86119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a:extLst>
              <a:ext uri="{FF2B5EF4-FFF2-40B4-BE49-F238E27FC236}">
                <a16:creationId xmlns:a16="http://schemas.microsoft.com/office/drawing/2014/main" id="{DA47BF39-389A-4438-A390-8C30E3B0ACA3}"/>
              </a:ext>
            </a:extLst>
          </p:cNvPr>
          <p:cNvSpPr>
            <a:spLocks noGrp="1"/>
          </p:cNvSpPr>
          <p:nvPr>
            <p:ph idx="1"/>
          </p:nvPr>
        </p:nvSpPr>
        <p:spPr>
          <a:xfrm>
            <a:off x="1179118" y="1825625"/>
            <a:ext cx="10718843" cy="3729355"/>
          </a:xfrm>
        </p:spPr>
        <p:txBody>
          <a:bodyPr/>
          <a:lstStyle/>
          <a:p>
            <a:r>
              <a:rPr lang="fr-FR" dirty="0"/>
              <a:t>Créer un projet</a:t>
            </a:r>
          </a:p>
          <a:p>
            <a:endParaRPr lang="fr-FR" b="1" dirty="0"/>
          </a:p>
          <a:p>
            <a:endParaRPr lang="fr-FR" b="1" dirty="0"/>
          </a:p>
          <a:p>
            <a:endParaRPr lang="fr-FR" b="1" dirty="0"/>
          </a:p>
          <a:p>
            <a:endParaRPr lang="fr-FR" dirty="0"/>
          </a:p>
          <a:p>
            <a:r>
              <a:rPr lang="fr-FR" dirty="0"/>
              <a:t>Exécuter un projet</a:t>
            </a:r>
          </a:p>
        </p:txBody>
      </p:sp>
      <p:sp>
        <p:nvSpPr>
          <p:cNvPr id="2" name="Titre 1">
            <a:extLst>
              <a:ext uri="{FF2B5EF4-FFF2-40B4-BE49-F238E27FC236}">
                <a16:creationId xmlns:a16="http://schemas.microsoft.com/office/drawing/2014/main" id="{00A4EDE3-DE57-4995-A798-91BEBF9B9FAA}"/>
              </a:ext>
            </a:extLst>
          </p:cNvPr>
          <p:cNvSpPr>
            <a:spLocks noGrp="1"/>
          </p:cNvSpPr>
          <p:nvPr>
            <p:ph type="title"/>
          </p:nvPr>
        </p:nvSpPr>
        <p:spPr/>
        <p:txBody>
          <a:bodyPr/>
          <a:lstStyle/>
          <a:p>
            <a:r>
              <a:rPr lang="fr-FR" dirty="0"/>
              <a:t>Créer et exécuter un projet</a:t>
            </a:r>
          </a:p>
        </p:txBody>
      </p:sp>
      <p:sp>
        <p:nvSpPr>
          <p:cNvPr id="4" name="Espace réservé du texte 3">
            <a:extLst>
              <a:ext uri="{FF2B5EF4-FFF2-40B4-BE49-F238E27FC236}">
                <a16:creationId xmlns:a16="http://schemas.microsoft.com/office/drawing/2014/main" id="{9F1AFB75-DD4A-44C9-A160-F8FC1908AF68}"/>
              </a:ext>
            </a:extLst>
          </p:cNvPr>
          <p:cNvSpPr>
            <a:spLocks noGrp="1"/>
          </p:cNvSpPr>
          <p:nvPr>
            <p:ph type="body" sz="quarter" idx="14"/>
          </p:nvPr>
        </p:nvSpPr>
        <p:spPr/>
        <p:txBody>
          <a:bodyPr/>
          <a:lstStyle/>
          <a:p>
            <a:r>
              <a:rPr lang="fr-FR" dirty="0"/>
              <a:t>Les bases d’</a:t>
            </a:r>
            <a:r>
              <a:rPr lang="fr-FR" dirty="0" err="1"/>
              <a:t>Angular</a:t>
            </a:r>
            <a:endParaRPr lang="fr-FR" dirty="0"/>
          </a:p>
        </p:txBody>
      </p:sp>
      <p:pic>
        <p:nvPicPr>
          <p:cNvPr id="6" name="Image 5">
            <a:extLst>
              <a:ext uri="{FF2B5EF4-FFF2-40B4-BE49-F238E27FC236}">
                <a16:creationId xmlns:a16="http://schemas.microsoft.com/office/drawing/2014/main" id="{7634C644-5F09-4AC1-AD49-2C5BAEAB58C4}"/>
              </a:ext>
            </a:extLst>
          </p:cNvPr>
          <p:cNvPicPr>
            <a:picLocks noChangeAspect="1"/>
          </p:cNvPicPr>
          <p:nvPr/>
        </p:nvPicPr>
        <p:blipFill>
          <a:blip r:embed="rId3"/>
          <a:stretch>
            <a:fillRect/>
          </a:stretch>
        </p:blipFill>
        <p:spPr>
          <a:xfrm>
            <a:off x="1861410" y="2362589"/>
            <a:ext cx="2371725" cy="228600"/>
          </a:xfrm>
          <a:prstGeom prst="rect">
            <a:avLst/>
          </a:prstGeom>
        </p:spPr>
      </p:pic>
      <p:pic>
        <p:nvPicPr>
          <p:cNvPr id="7" name="Image 6">
            <a:extLst>
              <a:ext uri="{FF2B5EF4-FFF2-40B4-BE49-F238E27FC236}">
                <a16:creationId xmlns:a16="http://schemas.microsoft.com/office/drawing/2014/main" id="{C95AB4B7-AC15-4C34-A2CC-212DAABEBD2F}"/>
              </a:ext>
            </a:extLst>
          </p:cNvPr>
          <p:cNvPicPr>
            <a:picLocks noChangeAspect="1"/>
          </p:cNvPicPr>
          <p:nvPr/>
        </p:nvPicPr>
        <p:blipFill>
          <a:blip r:embed="rId4"/>
          <a:stretch>
            <a:fillRect/>
          </a:stretch>
        </p:blipFill>
        <p:spPr>
          <a:xfrm>
            <a:off x="1861410" y="2676667"/>
            <a:ext cx="6467475" cy="533400"/>
          </a:xfrm>
          <a:prstGeom prst="rect">
            <a:avLst/>
          </a:prstGeom>
        </p:spPr>
      </p:pic>
      <p:pic>
        <p:nvPicPr>
          <p:cNvPr id="8" name="Image 7">
            <a:extLst>
              <a:ext uri="{FF2B5EF4-FFF2-40B4-BE49-F238E27FC236}">
                <a16:creationId xmlns:a16="http://schemas.microsoft.com/office/drawing/2014/main" id="{555775AE-E38C-4248-B26C-525227E3316D}"/>
              </a:ext>
            </a:extLst>
          </p:cNvPr>
          <p:cNvPicPr>
            <a:picLocks noChangeAspect="1"/>
          </p:cNvPicPr>
          <p:nvPr/>
        </p:nvPicPr>
        <p:blipFill>
          <a:blip r:embed="rId5"/>
          <a:stretch>
            <a:fillRect/>
          </a:stretch>
        </p:blipFill>
        <p:spPr>
          <a:xfrm>
            <a:off x="9011177" y="1775097"/>
            <a:ext cx="1933575" cy="2266950"/>
          </a:xfrm>
          <a:prstGeom prst="rect">
            <a:avLst/>
          </a:prstGeom>
        </p:spPr>
      </p:pic>
      <p:pic>
        <p:nvPicPr>
          <p:cNvPr id="10" name="Image 9">
            <a:extLst>
              <a:ext uri="{FF2B5EF4-FFF2-40B4-BE49-F238E27FC236}">
                <a16:creationId xmlns:a16="http://schemas.microsoft.com/office/drawing/2014/main" id="{E6734463-EDAC-458E-B9AA-853E67B7CD4D}"/>
              </a:ext>
            </a:extLst>
          </p:cNvPr>
          <p:cNvPicPr>
            <a:picLocks noChangeAspect="1"/>
          </p:cNvPicPr>
          <p:nvPr/>
        </p:nvPicPr>
        <p:blipFill>
          <a:blip r:embed="rId6"/>
          <a:stretch>
            <a:fillRect/>
          </a:stretch>
        </p:blipFill>
        <p:spPr>
          <a:xfrm>
            <a:off x="1861410" y="4663432"/>
            <a:ext cx="1876425" cy="257175"/>
          </a:xfrm>
          <a:prstGeom prst="rect">
            <a:avLst/>
          </a:prstGeom>
        </p:spPr>
      </p:pic>
      <p:pic>
        <p:nvPicPr>
          <p:cNvPr id="11" name="Image 10">
            <a:extLst>
              <a:ext uri="{FF2B5EF4-FFF2-40B4-BE49-F238E27FC236}">
                <a16:creationId xmlns:a16="http://schemas.microsoft.com/office/drawing/2014/main" id="{C1CA80C3-998B-4FA1-B472-0767096EC989}"/>
              </a:ext>
            </a:extLst>
          </p:cNvPr>
          <p:cNvPicPr>
            <a:picLocks noChangeAspect="1"/>
          </p:cNvPicPr>
          <p:nvPr/>
        </p:nvPicPr>
        <p:blipFill>
          <a:blip r:embed="rId7"/>
          <a:stretch>
            <a:fillRect/>
          </a:stretch>
        </p:blipFill>
        <p:spPr>
          <a:xfrm>
            <a:off x="1861410" y="5013493"/>
            <a:ext cx="1047750" cy="219075"/>
          </a:xfrm>
          <a:prstGeom prst="rect">
            <a:avLst/>
          </a:prstGeom>
        </p:spPr>
      </p:pic>
      <p:sp>
        <p:nvSpPr>
          <p:cNvPr id="12" name="Rectangle 11">
            <a:extLst>
              <a:ext uri="{FF2B5EF4-FFF2-40B4-BE49-F238E27FC236}">
                <a16:creationId xmlns:a16="http://schemas.microsoft.com/office/drawing/2014/main" id="{2362410B-E862-48B6-B24C-2656614DC71B}"/>
              </a:ext>
            </a:extLst>
          </p:cNvPr>
          <p:cNvSpPr/>
          <p:nvPr/>
        </p:nvSpPr>
        <p:spPr>
          <a:xfrm>
            <a:off x="1760925" y="5318168"/>
            <a:ext cx="2191369" cy="369332"/>
          </a:xfrm>
          <a:prstGeom prst="rect">
            <a:avLst/>
          </a:prstGeom>
        </p:spPr>
        <p:txBody>
          <a:bodyPr wrap="none">
            <a:spAutoFit/>
          </a:bodyPr>
          <a:lstStyle/>
          <a:p>
            <a:r>
              <a:rPr lang="fr-FR" dirty="0">
                <a:hlinkClick r:id="rId8"/>
              </a:rPr>
              <a:t>http://localhost:4200</a:t>
            </a:r>
            <a:endParaRPr lang="fr-FR" dirty="0"/>
          </a:p>
        </p:txBody>
      </p:sp>
    </p:spTree>
    <p:extLst>
      <p:ext uri="{BB962C8B-B14F-4D97-AF65-F5344CB8AC3E}">
        <p14:creationId xmlns:p14="http://schemas.microsoft.com/office/powerpoint/2010/main" val="83854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365" y="636411"/>
            <a:ext cx="11558596" cy="609398"/>
          </a:xfrm>
        </p:spPr>
        <p:txBody>
          <a:bodyPr wrap="square">
            <a:normAutofit/>
          </a:bodyPr>
          <a:lstStyle/>
          <a:p>
            <a:r>
              <a:rPr lang="fr-FR" dirty="0"/>
              <a:t>Organisation d’un projet</a:t>
            </a:r>
          </a:p>
        </p:txBody>
      </p:sp>
      <p:sp>
        <p:nvSpPr>
          <p:cNvPr id="4"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pic>
        <p:nvPicPr>
          <p:cNvPr id="8" name="Image 7">
            <a:extLst>
              <a:ext uri="{FF2B5EF4-FFF2-40B4-BE49-F238E27FC236}">
                <a16:creationId xmlns:a16="http://schemas.microsoft.com/office/drawing/2014/main" id="{E71A1360-1A9C-4625-AEEE-71DA82131BFD}"/>
              </a:ext>
            </a:extLst>
          </p:cNvPr>
          <p:cNvPicPr>
            <a:picLocks noChangeAspect="1"/>
          </p:cNvPicPr>
          <p:nvPr/>
        </p:nvPicPr>
        <p:blipFill>
          <a:blip r:embed="rId3"/>
          <a:stretch>
            <a:fillRect/>
          </a:stretch>
        </p:blipFill>
        <p:spPr>
          <a:xfrm>
            <a:off x="1318291" y="2232914"/>
            <a:ext cx="1933575" cy="2266950"/>
          </a:xfrm>
          <a:prstGeom prst="rect">
            <a:avLst/>
          </a:prstGeom>
        </p:spPr>
      </p:pic>
      <p:sp>
        <p:nvSpPr>
          <p:cNvPr id="9" name="ZoneTexte 8">
            <a:extLst>
              <a:ext uri="{FF2B5EF4-FFF2-40B4-BE49-F238E27FC236}">
                <a16:creationId xmlns:a16="http://schemas.microsoft.com/office/drawing/2014/main" id="{EA6CA185-31D4-4718-97C7-BA185E85A11B}"/>
              </a:ext>
            </a:extLst>
          </p:cNvPr>
          <p:cNvSpPr txBox="1"/>
          <p:nvPr/>
        </p:nvSpPr>
        <p:spPr>
          <a:xfrm>
            <a:off x="4154557" y="1876354"/>
            <a:ext cx="2256075" cy="441434"/>
          </a:xfrm>
          <a:prstGeom prst="rect">
            <a:avLst/>
          </a:prstGeom>
        </p:spPr>
        <p:txBody>
          <a:bodyPr vert="horz" wrap="none" lIns="91440" tIns="45720" rIns="91440" bIns="45720" rtlCol="0" anchor="b">
            <a:normAutofit lnSpcReduction="10000"/>
          </a:bodyPr>
          <a:lstStyle/>
          <a:p>
            <a:r>
              <a:rPr lang="fr-FR" sz="2400" dirty="0">
                <a:solidFill>
                  <a:srgbClr val="C00000"/>
                </a:solidFill>
                <a:latin typeface="Segoe UI" panose="020B0502040204020203" pitchFamily="34" charset="0"/>
                <a:cs typeface="Segoe UI" panose="020B0502040204020203" pitchFamily="34" charset="0"/>
              </a:rPr>
              <a:t>Test end-to-end</a:t>
            </a:r>
          </a:p>
        </p:txBody>
      </p:sp>
      <p:cxnSp>
        <p:nvCxnSpPr>
          <p:cNvPr id="10" name="Connecteur droit avec flèche 9">
            <a:extLst>
              <a:ext uri="{FF2B5EF4-FFF2-40B4-BE49-F238E27FC236}">
                <a16:creationId xmlns:a16="http://schemas.microsoft.com/office/drawing/2014/main" id="{39EAF86C-7EFE-4E89-B815-B1E73D0369CD}"/>
              </a:ext>
            </a:extLst>
          </p:cNvPr>
          <p:cNvCxnSpPr>
            <a:cxnSpLocks/>
            <a:stCxn id="9" idx="1"/>
          </p:cNvCxnSpPr>
          <p:nvPr/>
        </p:nvCxnSpPr>
        <p:spPr>
          <a:xfrm flipH="1">
            <a:off x="2136915" y="2097071"/>
            <a:ext cx="2017642" cy="377772"/>
          </a:xfrm>
          <a:prstGeom prst="straightConnector1">
            <a:avLst/>
          </a:prstGeom>
          <a:ln w="25400">
            <a:solidFill>
              <a:schemeClr val="bg1">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F0499725-9E7E-42C5-8963-D0586DCA4175}"/>
              </a:ext>
            </a:extLst>
          </p:cNvPr>
          <p:cNvCxnSpPr>
            <a:cxnSpLocks/>
          </p:cNvCxnSpPr>
          <p:nvPr/>
        </p:nvCxnSpPr>
        <p:spPr>
          <a:xfrm flipH="1">
            <a:off x="3251867" y="2662688"/>
            <a:ext cx="902690" cy="20415"/>
          </a:xfrm>
          <a:prstGeom prst="straightConnector1">
            <a:avLst/>
          </a:prstGeom>
          <a:ln w="25400">
            <a:solidFill>
              <a:schemeClr val="bg1">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A00A609B-3214-46AC-ABEF-C57E2D34E28F}"/>
              </a:ext>
            </a:extLst>
          </p:cNvPr>
          <p:cNvSpPr txBox="1"/>
          <p:nvPr/>
        </p:nvSpPr>
        <p:spPr>
          <a:xfrm>
            <a:off x="4154557" y="2422971"/>
            <a:ext cx="2944333" cy="441434"/>
          </a:xfrm>
          <a:prstGeom prst="rect">
            <a:avLst/>
          </a:prstGeom>
        </p:spPr>
        <p:txBody>
          <a:bodyPr vert="horz" wrap="none" lIns="91440" tIns="45720" rIns="91440" bIns="45720" rtlCol="0" anchor="b">
            <a:normAutofit lnSpcReduction="10000"/>
          </a:bodyPr>
          <a:lstStyle/>
          <a:p>
            <a:r>
              <a:rPr lang="fr-FR" sz="2400" dirty="0">
                <a:solidFill>
                  <a:srgbClr val="C00000"/>
                </a:solidFill>
                <a:latin typeface="Segoe UI" panose="020B0502040204020203" pitchFamily="34" charset="0"/>
                <a:cs typeface="Segoe UI" panose="020B0502040204020203" pitchFamily="34" charset="0"/>
              </a:rPr>
              <a:t>Modules disponibles</a:t>
            </a:r>
          </a:p>
        </p:txBody>
      </p:sp>
      <p:cxnSp>
        <p:nvCxnSpPr>
          <p:cNvPr id="19" name="Connecteur droit avec flèche 18">
            <a:extLst>
              <a:ext uri="{FF2B5EF4-FFF2-40B4-BE49-F238E27FC236}">
                <a16:creationId xmlns:a16="http://schemas.microsoft.com/office/drawing/2014/main" id="{E23ED307-6274-4924-9ADF-829528BC9ED4}"/>
              </a:ext>
            </a:extLst>
          </p:cNvPr>
          <p:cNvCxnSpPr>
            <a:cxnSpLocks/>
          </p:cNvCxnSpPr>
          <p:nvPr/>
        </p:nvCxnSpPr>
        <p:spPr>
          <a:xfrm flipH="1" flipV="1">
            <a:off x="2136914" y="2871989"/>
            <a:ext cx="2017642" cy="331088"/>
          </a:xfrm>
          <a:prstGeom prst="straightConnector1">
            <a:avLst/>
          </a:prstGeom>
          <a:ln w="25400">
            <a:solidFill>
              <a:schemeClr val="bg1">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12E8573E-81D8-4917-A8E0-FF064B24F7B6}"/>
              </a:ext>
            </a:extLst>
          </p:cNvPr>
          <p:cNvSpPr txBox="1"/>
          <p:nvPr/>
        </p:nvSpPr>
        <p:spPr>
          <a:xfrm>
            <a:off x="4154556" y="2969588"/>
            <a:ext cx="1295403" cy="441434"/>
          </a:xfrm>
          <a:prstGeom prst="rect">
            <a:avLst/>
          </a:prstGeom>
        </p:spPr>
        <p:txBody>
          <a:bodyPr vert="horz" wrap="none" lIns="91440" tIns="45720" rIns="91440" bIns="45720" rtlCol="0" anchor="b">
            <a:normAutofit lnSpcReduction="10000"/>
          </a:bodyPr>
          <a:lstStyle/>
          <a:p>
            <a:r>
              <a:rPr lang="fr-FR" sz="2400" dirty="0">
                <a:solidFill>
                  <a:srgbClr val="C00000"/>
                </a:solidFill>
                <a:latin typeface="Segoe UI" panose="020B0502040204020203" pitchFamily="34" charset="0"/>
                <a:cs typeface="Segoe UI" panose="020B0502040204020203" pitchFamily="34" charset="0"/>
              </a:rPr>
              <a:t>Sources</a:t>
            </a:r>
          </a:p>
        </p:txBody>
      </p:sp>
      <p:pic>
        <p:nvPicPr>
          <p:cNvPr id="22" name="Image 21">
            <a:extLst>
              <a:ext uri="{FF2B5EF4-FFF2-40B4-BE49-F238E27FC236}">
                <a16:creationId xmlns:a16="http://schemas.microsoft.com/office/drawing/2014/main" id="{6F995893-561F-4C1C-B30E-47C785F8BA2E}"/>
              </a:ext>
            </a:extLst>
          </p:cNvPr>
          <p:cNvPicPr>
            <a:picLocks noChangeAspect="1"/>
          </p:cNvPicPr>
          <p:nvPr/>
        </p:nvPicPr>
        <p:blipFill>
          <a:blip r:embed="rId4"/>
          <a:stretch>
            <a:fillRect/>
          </a:stretch>
        </p:blipFill>
        <p:spPr>
          <a:xfrm>
            <a:off x="7706035" y="2285957"/>
            <a:ext cx="1952625" cy="3790950"/>
          </a:xfrm>
          <a:prstGeom prst="rect">
            <a:avLst/>
          </a:prstGeom>
        </p:spPr>
      </p:pic>
      <p:cxnSp>
        <p:nvCxnSpPr>
          <p:cNvPr id="23" name="Connecteur droit avec flèche 22">
            <a:extLst>
              <a:ext uri="{FF2B5EF4-FFF2-40B4-BE49-F238E27FC236}">
                <a16:creationId xmlns:a16="http://schemas.microsoft.com/office/drawing/2014/main" id="{6CD5E1E4-775C-434E-9206-724C0550122E}"/>
              </a:ext>
            </a:extLst>
          </p:cNvPr>
          <p:cNvCxnSpPr>
            <a:cxnSpLocks/>
          </p:cNvCxnSpPr>
          <p:nvPr/>
        </p:nvCxnSpPr>
        <p:spPr>
          <a:xfrm>
            <a:off x="5449959" y="3209355"/>
            <a:ext cx="2256075" cy="0"/>
          </a:xfrm>
          <a:prstGeom prst="straightConnector1">
            <a:avLst/>
          </a:prstGeom>
          <a:ln w="25400">
            <a:solidFill>
              <a:schemeClr val="bg1">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22A1F511-63B7-4642-9405-8F3502138BAB}"/>
              </a:ext>
            </a:extLst>
          </p:cNvPr>
          <p:cNvCxnSpPr>
            <a:cxnSpLocks/>
          </p:cNvCxnSpPr>
          <p:nvPr/>
        </p:nvCxnSpPr>
        <p:spPr>
          <a:xfrm flipH="1">
            <a:off x="8852482" y="4480113"/>
            <a:ext cx="539168" cy="0"/>
          </a:xfrm>
          <a:prstGeom prst="straightConnector1">
            <a:avLst/>
          </a:prstGeom>
          <a:ln w="254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EA7A6C92-1D71-42CA-A3A6-47E4AFCD3630}"/>
              </a:ext>
            </a:extLst>
          </p:cNvPr>
          <p:cNvCxnSpPr>
            <a:cxnSpLocks/>
          </p:cNvCxnSpPr>
          <p:nvPr/>
        </p:nvCxnSpPr>
        <p:spPr>
          <a:xfrm flipH="1">
            <a:off x="8523870" y="2570351"/>
            <a:ext cx="539168" cy="0"/>
          </a:xfrm>
          <a:prstGeom prst="straightConnector1">
            <a:avLst/>
          </a:prstGeom>
          <a:ln w="254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78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3"/>
          <p:cNvSpPr>
            <a:spLocks noGrp="1"/>
          </p:cNvSpPr>
          <p:nvPr>
            <p:ph type="body" sz="quarter" idx="14"/>
          </p:nvPr>
        </p:nvSpPr>
        <p:spPr/>
        <p:txBody>
          <a:bodyPr>
            <a:normAutofit/>
          </a:bodyPr>
          <a:lstStyle/>
          <a:p>
            <a:r>
              <a:rPr lang="fr-FR" dirty="0"/>
              <a:t>Les bases d’</a:t>
            </a:r>
            <a:r>
              <a:rPr lang="fr-FR" dirty="0" err="1"/>
              <a:t>Angular</a:t>
            </a:r>
            <a:endParaRPr lang="fr-FR" dirty="0"/>
          </a:p>
        </p:txBody>
      </p:sp>
    </p:spTree>
    <p:extLst>
      <p:ext uri="{BB962C8B-B14F-4D97-AF65-F5344CB8AC3E}">
        <p14:creationId xmlns:p14="http://schemas.microsoft.com/office/powerpoint/2010/main" val="168767153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b">
        <a:normAutofit/>
      </a:bodyPr>
      <a:lstStyle>
        <a:defPPr>
          <a:defRPr sz="24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486201FEAA9EBE4FA7C434936B46E6EC" ma:contentTypeVersion="0" ma:contentTypeDescription="Crée un document." ma:contentTypeScope="" ma:versionID="f92f32b452ee993011f299d9a05942a6">
  <xsd:schema xmlns:xsd="http://www.w3.org/2001/XMLSchema" xmlns:xs="http://www.w3.org/2001/XMLSchema" xmlns:p="http://schemas.microsoft.com/office/2006/metadata/properties" xmlns:ns2="48513151-72dc-4d20-a25c-0c8180736831" targetNamespace="http://schemas.microsoft.com/office/2006/metadata/properties" ma:root="true" ma:fieldsID="a3910bdc21939a5277c02cb1723dd0ec" ns2:_="">
    <xsd:import namespace="48513151-72dc-4d20-a25c-0c8180736831"/>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3151-72dc-4d20-a25c-0c8180736831" elementFormDefault="qualified">
    <xsd:import namespace="http://schemas.microsoft.com/office/2006/documentManagement/types"/>
    <xsd:import namespace="http://schemas.microsoft.com/office/infopath/2007/PartnerControls"/>
    <xsd:element name="_dlc_DocId" ma:index="8" nillable="true" ma:displayName="Valeur d’ID de document" ma:description="Valeur de l’ID de document affecté à cet élément." ma:internalName="_dlc_DocId" ma:readOnly="true">
      <xsd:simpleType>
        <xsd:restriction base="dms:Text"/>
      </xsd:simpleType>
    </xsd:element>
    <xsd:element name="_dlc_DocIdUrl" ma:index="9" nillable="true" ma:displayName="ID de document" ma:description="Lien permanent vers ce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48513151-72dc-4d20-a25c-0c8180736831">Z5HNVW24N33T-678105430-107</_dlc_DocId>
    <_dlc_DocIdUrl xmlns="48513151-72dc-4d20-a25c-0c8180736831">
      <Url>http://inet/eni-transverse/ecole-numérique/_layouts/15/DocIdRedir.aspx?ID=Z5HNVW24N33T-678105430-107</Url>
      <Description>Z5HNVW24N33T-678105430-107</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23CA14-8060-425C-80F7-EC5D09A5E69C}">
  <ds:schemaRefs>
    <ds:schemaRef ds:uri="http://schemas.microsoft.com/sharepoint/events"/>
  </ds:schemaRefs>
</ds:datastoreItem>
</file>

<file path=customXml/itemProps2.xml><?xml version="1.0" encoding="utf-8"?>
<ds:datastoreItem xmlns:ds="http://schemas.openxmlformats.org/officeDocument/2006/customXml" ds:itemID="{F4C53248-3922-4E5B-A1F3-F2C90647B3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3151-72dc-4d20-a25c-0c81807368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744E35-8DFE-42FB-9B27-EF60FB2821E4}">
  <ds:schemaRefs>
    <ds:schemaRef ds:uri="http://purl.org/dc/terms/"/>
    <ds:schemaRef ds:uri="http://purl.org/dc/elements/1.1/"/>
    <ds:schemaRef ds:uri="http://schemas.microsoft.com/office/2006/documentManagement/types"/>
    <ds:schemaRef ds:uri="http://www.w3.org/XML/1998/namespace"/>
    <ds:schemaRef ds:uri="http://schemas.microsoft.com/office/infopath/2007/PartnerControls"/>
    <ds:schemaRef ds:uri="48513151-72dc-4d20-a25c-0c8180736831"/>
    <ds:schemaRef ds:uri="http://purl.org/dc/dcmitype/"/>
    <ds:schemaRef ds:uri="http://schemas.openxmlformats.org/package/2006/metadata/core-properties"/>
    <ds:schemaRef ds:uri="http://schemas.microsoft.com/office/2006/metadata/properties"/>
  </ds:schemaRefs>
</ds:datastoreItem>
</file>

<file path=customXml/itemProps4.xml><?xml version="1.0" encoding="utf-8"?>
<ds:datastoreItem xmlns:ds="http://schemas.openxmlformats.org/officeDocument/2006/customXml" ds:itemID="{792112B7-675F-4876-9B67-FE360DED350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16269</TotalTime>
  <Words>2179</Words>
  <Application>Microsoft Office PowerPoint</Application>
  <PresentationFormat>Grand écran</PresentationFormat>
  <Paragraphs>572</Paragraphs>
  <Slides>68</Slides>
  <Notes>36</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68</vt:i4>
      </vt:variant>
    </vt:vector>
  </HeadingPairs>
  <TitlesOfParts>
    <vt:vector size="76" baseType="lpstr">
      <vt:lpstr>Segoe UI Light</vt:lpstr>
      <vt:lpstr>Calibri Light</vt:lpstr>
      <vt:lpstr>Calibri</vt:lpstr>
      <vt:lpstr>Arial</vt:lpstr>
      <vt:lpstr>Segoe UI</vt:lpstr>
      <vt:lpstr>Courier New</vt:lpstr>
      <vt:lpstr>Bradley Hand ITC</vt:lpstr>
      <vt:lpstr>Thème Office</vt:lpstr>
      <vt:lpstr>Le développement côté client avec JavaScript</vt:lpstr>
      <vt:lpstr>Objectifs</vt:lpstr>
      <vt:lpstr>Historique</vt:lpstr>
      <vt:lpstr>Angular CLI</vt:lpstr>
      <vt:lpstr>Installation d’Angular CLI</vt:lpstr>
      <vt:lpstr>Les commandes d’Angular CLI</vt:lpstr>
      <vt:lpstr>Créer et exécuter un projet</vt:lpstr>
      <vt:lpstr>Organisation d’un projet</vt:lpstr>
      <vt:lpstr>Présentation PowerPoint</vt:lpstr>
      <vt:lpstr>Architecture générale</vt:lpstr>
      <vt:lpstr>Les modules</vt:lpstr>
      <vt:lpstr>Les composants et templates</vt:lpstr>
      <vt:lpstr>La liaison de données</vt:lpstr>
      <vt:lpstr>L’interpolation</vt:lpstr>
      <vt:lpstr>La liaison par propriété</vt:lpstr>
      <vt:lpstr>La liaison par événement</vt:lpstr>
      <vt:lpstr>La liaison bidirectionnelle</vt:lpstr>
      <vt:lpstr>Présentation PowerPoint</vt:lpstr>
      <vt:lpstr>Les vues</vt:lpstr>
      <vt:lpstr>Créer un nouveau composant</vt:lpstr>
      <vt:lpstr>Intégrer un composant dans un autre composant</vt:lpstr>
      <vt:lpstr>Passer des paramètres entre composants</vt:lpstr>
      <vt:lpstr>Présentation PowerPoint</vt:lpstr>
      <vt:lpstr>Les directives</vt:lpstr>
      <vt:lpstr>Directives structurelles</vt:lpstr>
      <vt:lpstr>Directives structurelles</vt:lpstr>
      <vt:lpstr>Directives structurelles</vt:lpstr>
      <vt:lpstr>Directives par attributs</vt:lpstr>
      <vt:lpstr>Directives par attributs</vt:lpstr>
      <vt:lpstr>Directives par attributs</vt:lpstr>
      <vt:lpstr>Présentation PowerPoint</vt:lpstr>
      <vt:lpstr>Les pipes</vt:lpstr>
      <vt:lpstr>Présentation PowerPoint</vt:lpstr>
      <vt:lpstr>Présentation PowerPoint</vt:lpstr>
      <vt:lpstr>Les services</vt:lpstr>
      <vt:lpstr>Créer et référencer un service</vt:lpstr>
      <vt:lpstr>Créer et référencer un service</vt:lpstr>
      <vt:lpstr>Créer et référencer un service</vt:lpstr>
      <vt:lpstr>Injecter et utiliser un service</vt:lpstr>
      <vt:lpstr>Présentation PowerPoint</vt:lpstr>
      <vt:lpstr>Programmation réactive</vt:lpstr>
      <vt:lpstr>RxJS</vt:lpstr>
      <vt:lpstr>Mise en œuvre </vt:lpstr>
      <vt:lpstr>Présentation PowerPoint</vt:lpstr>
      <vt:lpstr>Formulaire côté template</vt:lpstr>
      <vt:lpstr>Formulaire côté template</vt:lpstr>
      <vt:lpstr>Formulaire côté template</vt:lpstr>
      <vt:lpstr>Formulaire côté template</vt:lpstr>
      <vt:lpstr>Formulaire côté composant</vt:lpstr>
      <vt:lpstr>Présentation PowerPoint</vt:lpstr>
      <vt:lpstr>Présentation PowerPoint</vt:lpstr>
      <vt:lpstr>Navigation / Routage</vt:lpstr>
      <vt:lpstr>Navigation / Routage</vt:lpstr>
      <vt:lpstr>Navigation / Routage</vt:lpstr>
      <vt:lpstr>Navigation / Routage</vt:lpstr>
      <vt:lpstr>Navigation / Routage</vt:lpstr>
      <vt:lpstr>Navigation / Routage</vt:lpstr>
      <vt:lpstr>Navigation / Routage</vt:lpstr>
      <vt:lpstr>Navigation / Routage</vt:lpstr>
      <vt:lpstr>Présentation PowerPoint</vt:lpstr>
      <vt:lpstr>Les services web REST</vt:lpstr>
      <vt:lpstr>Les services web REST</vt:lpstr>
      <vt:lpstr>Les services web REST</vt:lpstr>
      <vt:lpstr>Les services web REST</vt:lpstr>
      <vt:lpstr>Les services web REST</vt:lpstr>
      <vt:lpstr>Présentation PowerPoint</vt:lpstr>
      <vt:lpstr>Présentation PowerPoint</vt:lpstr>
      <vt:lpstr>Conclusion</vt:lpstr>
    </vt:vector>
  </TitlesOfParts>
  <Company>editions Eni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Nathalie HERVOCHE</dc:creator>
  <cp:lastModifiedBy>Thierry RICHARD</cp:lastModifiedBy>
  <cp:revision>494</cp:revision>
  <dcterms:created xsi:type="dcterms:W3CDTF">2017-05-09T08:51:09Z</dcterms:created>
  <dcterms:modified xsi:type="dcterms:W3CDTF">2019-01-10T14:42:37Z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f66734b3-83b1-41cc-940e-f23d0c158fc1</vt:lpwstr>
  </property>
  <property fmtid="{D5CDD505-2E9C-101B-9397-08002B2CF9AE}" pid="3" name="ContentTypeId">
    <vt:lpwstr>0x010100486201FEAA9EBE4FA7C434936B46E6EC</vt:lpwstr>
  </property>
</Properties>
</file>